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7" r:id="rId2"/>
    <p:sldId id="270" r:id="rId3"/>
    <p:sldId id="258" r:id="rId4"/>
    <p:sldId id="272" r:id="rId5"/>
    <p:sldId id="260" r:id="rId6"/>
    <p:sldId id="276" r:id="rId7"/>
    <p:sldId id="280" r:id="rId8"/>
    <p:sldId id="281" r:id="rId9"/>
    <p:sldId id="275" r:id="rId10"/>
    <p:sldId id="268" r:id="rId11"/>
    <p:sldId id="271" r:id="rId12"/>
    <p:sldId id="285" r:id="rId13"/>
    <p:sldId id="266" r:id="rId14"/>
    <p:sldId id="262" r:id="rId15"/>
    <p:sldId id="273" r:id="rId16"/>
    <p:sldId id="264" r:id="rId17"/>
    <p:sldId id="28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451824-7B7C-DF4E-028E-8D7929AAFDF4}" name="Alexander Sukhanov" initials="AS" userId="S::alexander.sukhanov@mcgill.ca::42356632-d73a-45b5-9d2a-954f10ff9a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8AA"/>
    <a:srgbClr val="E9F0F7"/>
    <a:srgbClr val="FAD812"/>
    <a:srgbClr val="FF2600"/>
    <a:srgbClr val="8BABD5"/>
    <a:srgbClr val="000000"/>
    <a:srgbClr val="005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185"/>
  </p:normalViewPr>
  <p:slideViewPr>
    <p:cSldViewPr snapToGrid="0">
      <p:cViewPr>
        <p:scale>
          <a:sx n="104" d="100"/>
          <a:sy n="104" d="100"/>
        </p:scale>
        <p:origin x="89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dPt>
            <c:idx val="0"/>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1-5F5F-AA42-AFA6-29C5552814D9}"/>
              </c:ext>
            </c:extLst>
          </c:dPt>
          <c:dPt>
            <c:idx val="1"/>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3-5F5F-AA42-AFA6-29C5552814D9}"/>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Avenir Black" panose="02000503020000020003" pitchFamily="2" charset="0"/>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1-5F5F-AA42-AFA6-29C5552814D9}"/>
                </c:ext>
              </c:extLst>
            </c:dLbl>
            <c:dLbl>
              <c:idx val="1"/>
              <c:layout>
                <c:manualLayout>
                  <c:x val="0.19323891193294843"/>
                  <c:y val="-0.24939912245213211"/>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Avenir Black" panose="02000503020000020003" pitchFamily="2" charset="0"/>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1557668030519703"/>
                      <c:h val="0.30460354035028353"/>
                    </c:manualLayout>
                  </c15:layout>
                </c:ext>
                <c:ext xmlns:c16="http://schemas.microsoft.com/office/drawing/2014/chart" uri="{C3380CC4-5D6E-409C-BE32-E72D297353CC}">
                  <c16:uniqueId val="{00000003-5F5F-AA42-AFA6-29C5552814D9}"/>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Avenir Black" panose="02000503020000020003" pitchFamily="2" charset="0"/>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Sheet1!$A$1:$B$1</c:f>
              <c:strCache>
                <c:ptCount val="2"/>
                <c:pt idx="0">
                  <c:v>Online</c:v>
                </c:pt>
                <c:pt idx="1">
                  <c:v>In-Store</c:v>
                </c:pt>
              </c:strCache>
            </c:strRef>
          </c:cat>
          <c:val>
            <c:numRef>
              <c:f>Sheet1!$A$2:$B$2</c:f>
              <c:numCache>
                <c:formatCode>General</c:formatCode>
                <c:ptCount val="2"/>
                <c:pt idx="0">
                  <c:v>640000000</c:v>
                </c:pt>
                <c:pt idx="1">
                  <c:v>1960000000</c:v>
                </c:pt>
              </c:numCache>
            </c:numRef>
          </c:val>
          <c:extLst>
            <c:ext xmlns:c16="http://schemas.microsoft.com/office/drawing/2014/chart" uri="{C3380CC4-5D6E-409C-BE32-E72D297353CC}">
              <c16:uniqueId val="{00000004-5F5F-AA42-AFA6-29C5552814D9}"/>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2E24F-554D-A144-B302-CF50D95596F7}" type="datetimeFigureOut">
              <a:rPr lang="en-US" smtClean="0"/>
              <a:t>4/11/23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01F01B-C7E8-CC4D-A33C-E170FD5DDFCF}" type="slidenum">
              <a:rPr lang="en-US" smtClean="0"/>
              <a:t>‹#›</a:t>
            </a:fld>
            <a:endParaRPr lang="en-US"/>
          </a:p>
        </p:txBody>
      </p:sp>
    </p:spTree>
    <p:extLst>
      <p:ext uri="{BB962C8B-B14F-4D97-AF65-F5344CB8AC3E}">
        <p14:creationId xmlns:p14="http://schemas.microsoft.com/office/powerpoint/2010/main" val="3267022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maelys</a:t>
            </a:r>
            <a:endParaRPr lang="en-US"/>
          </a:p>
        </p:txBody>
      </p:sp>
      <p:sp>
        <p:nvSpPr>
          <p:cNvPr id="4" name="Slide Number Placeholder 3"/>
          <p:cNvSpPr>
            <a:spLocks noGrp="1"/>
          </p:cNvSpPr>
          <p:nvPr>
            <p:ph type="sldNum" sz="quarter" idx="5"/>
          </p:nvPr>
        </p:nvSpPr>
        <p:spPr/>
        <p:txBody>
          <a:bodyPr/>
          <a:lstStyle/>
          <a:p>
            <a:fld id="{7901F01B-C7E8-CC4D-A33C-E170FD5DDFCF}" type="slidenum">
              <a:rPr lang="en-US" smtClean="0"/>
              <a:t>1</a:t>
            </a:fld>
            <a:endParaRPr lang="en-US"/>
          </a:p>
        </p:txBody>
      </p:sp>
    </p:spTree>
    <p:extLst>
      <p:ext uri="{BB962C8B-B14F-4D97-AF65-F5344CB8AC3E}">
        <p14:creationId xmlns:p14="http://schemas.microsoft.com/office/powerpoint/2010/main" val="3874215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a:latin typeface="Avenir"/>
              </a:rPr>
              <a:t>Jonathan</a:t>
            </a:r>
          </a:p>
          <a:p>
            <a:pPr marL="0" indent="0">
              <a:buNone/>
            </a:pPr>
            <a:r>
              <a:rPr lang="en-CA">
                <a:latin typeface="Avenir"/>
              </a:rPr>
              <a:t>3 Levels of Rooms:</a:t>
            </a:r>
          </a:p>
          <a:p>
            <a:pPr marL="0" indent="0">
              <a:buNone/>
            </a:pPr>
            <a:r>
              <a:rPr lang="en-CA">
                <a:latin typeface="Avenir"/>
              </a:rPr>
              <a:t>1st Level:</a:t>
            </a:r>
          </a:p>
          <a:p>
            <a:r>
              <a:rPr lang="en-CA">
                <a:latin typeface="Avenir"/>
              </a:rPr>
              <a:t>Bedroom </a:t>
            </a:r>
          </a:p>
          <a:p>
            <a:r>
              <a:rPr lang="en-CA">
                <a:latin typeface="Avenir"/>
              </a:rPr>
              <a:t>Living Room</a:t>
            </a:r>
          </a:p>
          <a:p>
            <a:r>
              <a:rPr lang="en-CA">
                <a:latin typeface="Avenir"/>
              </a:rPr>
              <a:t>Home Office</a:t>
            </a:r>
          </a:p>
          <a:p>
            <a:pPr marL="0" indent="0">
              <a:buNone/>
            </a:pPr>
            <a:r>
              <a:rPr lang="en-CA">
                <a:latin typeface="Avenir"/>
              </a:rPr>
              <a:t>2nd Level (for Bedrooms):</a:t>
            </a:r>
          </a:p>
          <a:p>
            <a:pPr>
              <a:buFont typeface="Arial"/>
              <a:buChar char="•"/>
            </a:pPr>
            <a:r>
              <a:rPr lang="en-US">
                <a:latin typeface="Avenir"/>
              </a:rPr>
              <a:t>Beds</a:t>
            </a:r>
            <a:endParaRPr lang="en-US"/>
          </a:p>
          <a:p>
            <a:pPr>
              <a:buFont typeface="Arial"/>
              <a:buChar char="•"/>
            </a:pPr>
            <a:r>
              <a:rPr lang="en-US">
                <a:latin typeface="Avenir"/>
              </a:rPr>
              <a:t>Tables</a:t>
            </a:r>
          </a:p>
          <a:p>
            <a:pPr>
              <a:buFont typeface="Arial"/>
              <a:buChar char="•"/>
            </a:pPr>
            <a:r>
              <a:rPr lang="en-CA">
                <a:latin typeface="Avenir"/>
              </a:rPr>
              <a:t>Cabinets</a:t>
            </a:r>
            <a:endParaRPr lang="en-US">
              <a:latin typeface="Avenir"/>
            </a:endParaRPr>
          </a:p>
          <a:p>
            <a:pPr>
              <a:buFont typeface="Arial"/>
              <a:buChar char="•"/>
            </a:pPr>
            <a:r>
              <a:rPr lang="en-CA">
                <a:latin typeface="Avenir"/>
              </a:rPr>
              <a:t>Shelving Units</a:t>
            </a:r>
            <a:endParaRPr lang="en-CA"/>
          </a:p>
          <a:p>
            <a:pPr marL="0" indent="0">
              <a:buNone/>
            </a:pPr>
            <a:r>
              <a:rPr lang="en-CA">
                <a:latin typeface="Avenir"/>
              </a:rPr>
              <a:t>3rd Level </a:t>
            </a:r>
            <a:r>
              <a:rPr lang="en-CA" sz="1200">
                <a:latin typeface="Avenir"/>
              </a:rPr>
              <a:t>(for Bedrooms)</a:t>
            </a:r>
            <a:r>
              <a:rPr lang="en-CA">
                <a:latin typeface="Avenir"/>
              </a:rPr>
              <a:t>:</a:t>
            </a:r>
            <a:endParaRPr lang="en-US">
              <a:latin typeface="Avenir"/>
            </a:endParaRPr>
          </a:p>
          <a:p>
            <a:pPr>
              <a:buFont typeface="Arial,Sans-Serif"/>
              <a:buChar char="•"/>
            </a:pPr>
            <a:r>
              <a:rPr lang="en-US" sz="1200">
                <a:latin typeface="Avenir"/>
              </a:rPr>
              <a:t>Beds: King &amp; queen, twin, bunk</a:t>
            </a:r>
          </a:p>
          <a:p>
            <a:pPr>
              <a:buFont typeface="Arial,Sans-Serif"/>
              <a:buChar char="•"/>
            </a:pPr>
            <a:r>
              <a:rPr lang="en-US">
                <a:latin typeface="Avenir"/>
              </a:rPr>
              <a:t>Tables: Desks, nightstands, side tables</a:t>
            </a:r>
          </a:p>
          <a:p>
            <a:pPr>
              <a:buFont typeface="Arial,Sans-Serif"/>
              <a:buChar char="•"/>
            </a:pPr>
            <a:r>
              <a:rPr lang="en-US">
                <a:latin typeface="Avenir"/>
              </a:rPr>
              <a:t>Cabinets: Dressers, </a:t>
            </a:r>
            <a:r>
              <a:rPr lang="en-US" err="1">
                <a:latin typeface="Avenir"/>
              </a:rPr>
              <a:t>armoirs</a:t>
            </a:r>
            <a:r>
              <a:rPr lang="en-US">
                <a:latin typeface="Avenir"/>
              </a:rPr>
              <a:t>, sideboards</a:t>
            </a:r>
          </a:p>
          <a:p>
            <a:pPr>
              <a:buFont typeface="Arial,Sans-Serif"/>
              <a:buChar char="•"/>
            </a:pPr>
            <a:r>
              <a:rPr lang="en-US">
                <a:latin typeface="Avenir"/>
              </a:rPr>
              <a:t>Shelving units: wall, display, bookcases</a:t>
            </a:r>
          </a:p>
          <a:p>
            <a:pPr marL="0" indent="0">
              <a:buNone/>
            </a:pPr>
            <a:r>
              <a:rPr lang="en-US" b="1" i="1">
                <a:latin typeface="Avenir"/>
              </a:rPr>
              <a:t>Key takeaway: A lot of overlap</a:t>
            </a:r>
          </a:p>
          <a:p>
            <a:r>
              <a:rPr lang="en-US" b="1" i="1">
                <a:latin typeface="Avenir"/>
              </a:rPr>
              <a:t>Same type of room can be present in many rooms</a:t>
            </a:r>
            <a:endParaRPr lang="en-US" b="1" i="1"/>
          </a:p>
          <a:p>
            <a:pPr>
              <a:buFont typeface="Arial,Sans-Serif"/>
              <a:buChar char="•"/>
            </a:pPr>
            <a:endParaRPr lang="en-US"/>
          </a:p>
        </p:txBody>
      </p:sp>
      <p:sp>
        <p:nvSpPr>
          <p:cNvPr id="4" name="Slide Number Placeholder 3"/>
          <p:cNvSpPr>
            <a:spLocks noGrp="1"/>
          </p:cNvSpPr>
          <p:nvPr>
            <p:ph type="sldNum" sz="quarter" idx="5"/>
          </p:nvPr>
        </p:nvSpPr>
        <p:spPr/>
        <p:txBody>
          <a:bodyPr/>
          <a:lstStyle/>
          <a:p>
            <a:fld id="{7901F01B-C7E8-CC4D-A33C-E170FD5DDFCF}" type="slidenum">
              <a:rPr lang="en-US" smtClean="0"/>
              <a:t>10</a:t>
            </a:fld>
            <a:endParaRPr lang="en-US"/>
          </a:p>
        </p:txBody>
      </p:sp>
    </p:spTree>
    <p:extLst>
      <p:ext uri="{BB962C8B-B14F-4D97-AF65-F5344CB8AC3E}">
        <p14:creationId xmlns:p14="http://schemas.microsoft.com/office/powerpoint/2010/main" val="3778498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Avenir"/>
              </a:rPr>
              <a:t>Jonathan</a:t>
            </a:r>
            <a:endParaRPr lang="en-BR"/>
          </a:p>
        </p:txBody>
      </p:sp>
      <p:sp>
        <p:nvSpPr>
          <p:cNvPr id="4" name="Slide Number Placeholder 3"/>
          <p:cNvSpPr>
            <a:spLocks noGrp="1"/>
          </p:cNvSpPr>
          <p:nvPr>
            <p:ph type="sldNum" sz="quarter" idx="5"/>
          </p:nvPr>
        </p:nvSpPr>
        <p:spPr/>
        <p:txBody>
          <a:bodyPr/>
          <a:lstStyle/>
          <a:p>
            <a:fld id="{7901F01B-C7E8-CC4D-A33C-E170FD5DDFCF}" type="slidenum">
              <a:rPr lang="en-US" smtClean="0"/>
              <a:t>11</a:t>
            </a:fld>
            <a:endParaRPr lang="en-US"/>
          </a:p>
        </p:txBody>
      </p:sp>
    </p:spTree>
    <p:extLst>
      <p:ext uri="{BB962C8B-B14F-4D97-AF65-F5344CB8AC3E}">
        <p14:creationId xmlns:p14="http://schemas.microsoft.com/office/powerpoint/2010/main" val="1615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sym typeface="Wingdings" pitchFamily="2" charset="2"/>
              </a:rPr>
              <a:t>Extensive usage of Digital Marketing  settings are good for IKEA to have conversions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sym typeface="Wingdings" pitchFamily="2" charset="2"/>
            </a:endParaRPr>
          </a:p>
          <a:p>
            <a:r>
              <a:rPr lang="en-US">
                <a:cs typeface="Calibri"/>
              </a:rPr>
              <a:t>Reminder STAR: subset of data in data warehouses </a:t>
            </a:r>
            <a:r>
              <a:rPr lang="en-US">
                <a:cs typeface="Calibri"/>
                <a:sym typeface="Wingdings" pitchFamily="2" charset="2"/>
              </a:rPr>
              <a:t> simplicity and faster queries </a:t>
            </a:r>
          </a:p>
          <a:p>
            <a:r>
              <a:rPr lang="en-US">
                <a:cs typeface="Calibri"/>
                <a:sym typeface="Wingdings" pitchFamily="2" charset="2"/>
              </a:rPr>
              <a:t>IKEA STAR Model Focus  Marketing </a:t>
            </a:r>
          </a:p>
          <a:p>
            <a:r>
              <a:rPr lang="en-US">
                <a:cs typeface="Calibri"/>
                <a:sym typeface="Wingdings" pitchFamily="2" charset="2"/>
              </a:rPr>
              <a:t>Why? </a:t>
            </a:r>
          </a:p>
          <a:p>
            <a:pPr lvl="1"/>
            <a:r>
              <a:rPr lang="en-US">
                <a:cs typeface="Calibri"/>
                <a:sym typeface="Wingdings" pitchFamily="2" charset="2"/>
              </a:rPr>
              <a:t>Integral component of IKEA success (revenue &amp; expense) </a:t>
            </a:r>
          </a:p>
          <a:p>
            <a:pPr lvl="1"/>
            <a:r>
              <a:rPr lang="en-US">
                <a:cs typeface="Calibri"/>
                <a:sym typeface="Wingdings" pitchFamily="2" charset="2"/>
              </a:rPr>
              <a:t>Many possibilities: How to attract untap market, see success of campaigns (ROI),  channels success, etc.</a:t>
            </a:r>
          </a:p>
          <a:p>
            <a:pPr lvl="1"/>
            <a:r>
              <a:rPr lang="en-US">
                <a:cs typeface="Calibri"/>
                <a:sym typeface="Wingdings" pitchFamily="2" charset="2"/>
              </a:rPr>
              <a:t>Marketing campaigns requires quick decision-making to adjust to changing customer behaviors and market trends. </a:t>
            </a:r>
          </a:p>
          <a:p>
            <a:pPr lvl="1"/>
            <a:r>
              <a:rPr lang="en-US">
                <a:cs typeface="Calibri"/>
                <a:sym typeface="Wingdings" pitchFamily="2" charset="2"/>
              </a:rPr>
              <a:t>Less data expertise </a:t>
            </a:r>
          </a:p>
          <a:p>
            <a:pPr lvl="1"/>
            <a:r>
              <a:rPr lang="en-US">
                <a:cs typeface="Calibri"/>
                <a:sym typeface="Wingdings" pitchFamily="2" charset="2"/>
              </a:rPr>
              <a:t>Data privacy issues </a:t>
            </a:r>
          </a:p>
          <a:p>
            <a:endParaRPr lang="en-US"/>
          </a:p>
        </p:txBody>
      </p:sp>
      <p:sp>
        <p:nvSpPr>
          <p:cNvPr id="4" name="Slide Number Placeholder 3"/>
          <p:cNvSpPr>
            <a:spLocks noGrp="1"/>
          </p:cNvSpPr>
          <p:nvPr>
            <p:ph type="sldNum" sz="quarter" idx="5"/>
          </p:nvPr>
        </p:nvSpPr>
        <p:spPr/>
        <p:txBody>
          <a:bodyPr/>
          <a:lstStyle/>
          <a:p>
            <a:fld id="{7901F01B-C7E8-CC4D-A33C-E170FD5DDFCF}" type="slidenum">
              <a:rPr lang="en-US" smtClean="0"/>
              <a:t>12</a:t>
            </a:fld>
            <a:endParaRPr lang="en-US"/>
          </a:p>
        </p:txBody>
      </p:sp>
    </p:spTree>
    <p:extLst>
      <p:ext uri="{BB962C8B-B14F-4D97-AF65-F5344CB8AC3E}">
        <p14:creationId xmlns:p14="http://schemas.microsoft.com/office/powerpoint/2010/main" val="1175313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a:t>Louis</a:t>
            </a:r>
          </a:p>
          <a:p>
            <a:r>
              <a:rPr lang="en-US" dirty="0"/>
              <a:t>T</a:t>
            </a:r>
            <a:r>
              <a:rPr lang="en-BR"/>
              <a:t>o close this presentation:</a:t>
            </a:r>
          </a:p>
          <a:p>
            <a:r>
              <a:rPr lang="en-BR"/>
              <a:t>What we are offering to your company</a:t>
            </a:r>
          </a:p>
          <a:p>
            <a:pPr marL="171450" indent="-171450">
              <a:buFontTx/>
              <a:buChar char="-"/>
            </a:pPr>
            <a:r>
              <a:rPr lang="en-US" dirty="0"/>
              <a:t>A</a:t>
            </a:r>
            <a:r>
              <a:rPr lang="en-BR"/>
              <a:t> model that able to support customer’s needs when interacting with the website as well as provide key information on strategic metrics </a:t>
            </a:r>
          </a:p>
          <a:p>
            <a:pPr marL="171450" indent="-171450">
              <a:buFontTx/>
              <a:buChar char="-"/>
            </a:pPr>
            <a:r>
              <a:rPr lang="en-US" dirty="0"/>
              <a:t>D</a:t>
            </a:r>
            <a:r>
              <a:rPr lang="en-BR"/>
              <a:t>one through a model that incorporates 3 things: Sales, view of data that focuses on room perspective, marketing department support</a:t>
            </a:r>
          </a:p>
          <a:p>
            <a:pPr marL="171450" indent="-171450">
              <a:buFontTx/>
              <a:buChar char="-"/>
            </a:pPr>
            <a:r>
              <a:rPr lang="en-US" dirty="0"/>
              <a:t>B</a:t>
            </a:r>
            <a:r>
              <a:rPr lang="en-BR"/>
              <a:t>y implementing model to your operations, support your digital growth initiatives while smoothing operations and website maintenance</a:t>
            </a:r>
          </a:p>
        </p:txBody>
      </p:sp>
      <p:sp>
        <p:nvSpPr>
          <p:cNvPr id="4" name="Slide Number Placeholder 3"/>
          <p:cNvSpPr>
            <a:spLocks noGrp="1"/>
          </p:cNvSpPr>
          <p:nvPr>
            <p:ph type="sldNum" sz="quarter" idx="5"/>
          </p:nvPr>
        </p:nvSpPr>
        <p:spPr/>
        <p:txBody>
          <a:bodyPr/>
          <a:lstStyle/>
          <a:p>
            <a:fld id="{7901F01B-C7E8-CC4D-A33C-E170FD5DDFCF}" type="slidenum">
              <a:rPr lang="en-US" smtClean="0"/>
              <a:t>14</a:t>
            </a:fld>
            <a:endParaRPr lang="en-US"/>
          </a:p>
        </p:txBody>
      </p:sp>
    </p:spTree>
    <p:extLst>
      <p:ext uri="{BB962C8B-B14F-4D97-AF65-F5344CB8AC3E}">
        <p14:creationId xmlns:p14="http://schemas.microsoft.com/office/powerpoint/2010/main" val="1569971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maelys</a:t>
            </a:r>
            <a:endParaRPr lang="en-CA"/>
          </a:p>
          <a:p>
            <a:r>
              <a:rPr lang="en-CA"/>
              <a:t>Problem Overview</a:t>
            </a:r>
          </a:p>
          <a:p>
            <a:r>
              <a:rPr lang="en-CA"/>
              <a:t>Mission &amp; Objectives</a:t>
            </a:r>
          </a:p>
          <a:p>
            <a:r>
              <a:rPr lang="en-CA"/>
              <a:t>Value Proposition</a:t>
            </a:r>
          </a:p>
          <a:p>
            <a:r>
              <a:rPr lang="en-CA"/>
              <a:t>Graph Database</a:t>
            </a:r>
          </a:p>
          <a:p>
            <a:r>
              <a:rPr lang="en-CA"/>
              <a:t>(Implementation)</a:t>
            </a:r>
          </a:p>
          <a:p>
            <a:r>
              <a:rPr lang="en-CA"/>
              <a:t>Star Schema</a:t>
            </a:r>
          </a:p>
          <a:p>
            <a:r>
              <a:rPr lang="en-CA"/>
              <a:t>Key Takeaways</a:t>
            </a:r>
          </a:p>
          <a:p>
            <a:endParaRPr lang="en-US"/>
          </a:p>
        </p:txBody>
      </p:sp>
      <p:sp>
        <p:nvSpPr>
          <p:cNvPr id="4" name="Slide Number Placeholder 3"/>
          <p:cNvSpPr>
            <a:spLocks noGrp="1"/>
          </p:cNvSpPr>
          <p:nvPr>
            <p:ph type="sldNum" sz="quarter" idx="5"/>
          </p:nvPr>
        </p:nvSpPr>
        <p:spPr/>
        <p:txBody>
          <a:bodyPr/>
          <a:lstStyle/>
          <a:p>
            <a:fld id="{7901F01B-C7E8-CC4D-A33C-E170FD5DDFCF}" type="slidenum">
              <a:rPr lang="en-US" smtClean="0"/>
              <a:t>2</a:t>
            </a:fld>
            <a:endParaRPr lang="en-US"/>
          </a:p>
        </p:txBody>
      </p:sp>
    </p:spTree>
    <p:extLst>
      <p:ext uri="{BB962C8B-B14F-4D97-AF65-F5344CB8AC3E}">
        <p14:creationId xmlns:p14="http://schemas.microsoft.com/office/powerpoint/2010/main" val="4052209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maelys</a:t>
            </a:r>
            <a:endParaRPr lang="en-BR"/>
          </a:p>
        </p:txBody>
      </p:sp>
      <p:sp>
        <p:nvSpPr>
          <p:cNvPr id="4" name="Slide Number Placeholder 3"/>
          <p:cNvSpPr>
            <a:spLocks noGrp="1"/>
          </p:cNvSpPr>
          <p:nvPr>
            <p:ph type="sldNum" sz="quarter" idx="5"/>
          </p:nvPr>
        </p:nvSpPr>
        <p:spPr/>
        <p:txBody>
          <a:bodyPr/>
          <a:lstStyle/>
          <a:p>
            <a:fld id="{7901F01B-C7E8-CC4D-A33C-E170FD5DDFCF}" type="slidenum">
              <a:rPr lang="en-US" smtClean="0"/>
              <a:t>3</a:t>
            </a:fld>
            <a:endParaRPr lang="en-US"/>
          </a:p>
        </p:txBody>
      </p:sp>
    </p:spTree>
    <p:extLst>
      <p:ext uri="{BB962C8B-B14F-4D97-AF65-F5344CB8AC3E}">
        <p14:creationId xmlns:p14="http://schemas.microsoft.com/office/powerpoint/2010/main" val="40140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err="1"/>
              <a:t>maelys</a:t>
            </a:r>
            <a:endParaRPr lang="en-CA" sz="1200" b="1" i="0" u="none" strike="noStrike">
              <a:solidFill>
                <a:srgbClr val="000000"/>
              </a:solidFill>
              <a:effectLst/>
              <a:latin typeface="Arial" panose="020B0604020202020204" pitchFamily="34" charset="0"/>
            </a:endParaRPr>
          </a:p>
          <a:p>
            <a:pPr rtl="0">
              <a:spcBef>
                <a:spcPts val="0"/>
              </a:spcBef>
              <a:spcAft>
                <a:spcPts val="0"/>
              </a:spcAft>
            </a:pPr>
            <a:r>
              <a:rPr lang="en-CA" sz="1200" b="1" i="0" u="none" strike="noStrike">
                <a:solidFill>
                  <a:srgbClr val="000000"/>
                </a:solidFill>
                <a:effectLst/>
                <a:latin typeface="Arial" panose="020B0604020202020204" pitchFamily="34" charset="0"/>
              </a:rPr>
              <a:t>Mission Statement </a:t>
            </a:r>
            <a:br>
              <a:rPr lang="en-CA" b="0">
                <a:effectLst/>
              </a:rPr>
            </a:br>
            <a:r>
              <a:rPr lang="en-CA" sz="1200" b="0" i="0" u="none" strike="noStrike">
                <a:solidFill>
                  <a:srgbClr val="000000"/>
                </a:solidFill>
                <a:effectLst/>
                <a:latin typeface="Arial" panose="020B0604020202020204" pitchFamily="34" charset="0"/>
              </a:rPr>
              <a:t>The purpose of this database is to support IKEA's website operations and maintenance by providing granular data on its customers and their respective orders, as well as facilitating inventory management by keeping updated records on available products.</a:t>
            </a:r>
            <a:endParaRPr lang="en-CA" sz="1200" i="0" u="none" strike="noStrike">
              <a:solidFill>
                <a:srgbClr val="000000"/>
              </a:solidFill>
              <a:latin typeface="Arial" panose="020B0604020202020204" pitchFamily="34" charset="0"/>
            </a:endParaRPr>
          </a:p>
          <a:p>
            <a:pPr marL="0" indent="0" rtl="0">
              <a:spcBef>
                <a:spcPts val="0"/>
              </a:spcBef>
              <a:spcAft>
                <a:spcPts val="0"/>
              </a:spcAft>
              <a:buNone/>
            </a:pPr>
            <a:br>
              <a:rPr lang="en-CA" b="0">
                <a:effectLst/>
              </a:rPr>
            </a:br>
            <a:r>
              <a:rPr lang="en-CA" sz="1200" b="1" i="0" u="none" strike="noStrike">
                <a:solidFill>
                  <a:srgbClr val="000000"/>
                </a:solidFill>
                <a:effectLst/>
                <a:latin typeface="Arial" panose="020B0604020202020204" pitchFamily="34" charset="0"/>
              </a:rPr>
              <a:t>Objectives</a:t>
            </a:r>
            <a:endParaRPr lang="en-CA" b="0">
              <a:effectLst/>
            </a:endParaRPr>
          </a:p>
          <a:p>
            <a:pPr rtl="0">
              <a:spcBef>
                <a:spcPts val="0"/>
              </a:spcBef>
              <a:spcAft>
                <a:spcPts val="0"/>
              </a:spcAft>
            </a:pPr>
            <a:br>
              <a:rPr lang="en-CA" b="0">
                <a:effectLst/>
              </a:rPr>
            </a:br>
            <a:r>
              <a:rPr lang="en-CA" sz="1200" b="0" i="0" u="none" strike="noStrike">
                <a:solidFill>
                  <a:srgbClr val="000000"/>
                </a:solidFill>
                <a:effectLst/>
                <a:latin typeface="Arial" panose="020B0604020202020204" pitchFamily="34" charset="0"/>
              </a:rPr>
              <a:t>To maintain (enter, update, and delete) data on products</a:t>
            </a:r>
            <a:endParaRPr lang="en-CA" b="0">
              <a:effectLst/>
            </a:endParaRPr>
          </a:p>
          <a:p>
            <a:pPr rtl="0">
              <a:spcBef>
                <a:spcPts val="0"/>
              </a:spcBef>
              <a:spcAft>
                <a:spcPts val="0"/>
              </a:spcAft>
            </a:pPr>
            <a:r>
              <a:rPr lang="en-CA" sz="1200" b="0" i="0" u="none" strike="noStrike">
                <a:solidFill>
                  <a:srgbClr val="000000"/>
                </a:solidFill>
                <a:effectLst/>
                <a:latin typeface="Arial" panose="020B0604020202020204" pitchFamily="34" charset="0"/>
              </a:rPr>
              <a:t>To maintain (enter, update, and delete) data on categories</a:t>
            </a:r>
            <a:endParaRPr lang="en-CA" b="0">
              <a:effectLst/>
            </a:endParaRPr>
          </a:p>
          <a:p>
            <a:pPr rtl="0">
              <a:spcBef>
                <a:spcPts val="0"/>
              </a:spcBef>
              <a:spcAft>
                <a:spcPts val="0"/>
              </a:spcAft>
            </a:pPr>
            <a:r>
              <a:rPr lang="en-CA" sz="1200" b="0" i="0" u="none" strike="noStrike">
                <a:solidFill>
                  <a:srgbClr val="000000"/>
                </a:solidFill>
                <a:effectLst/>
                <a:latin typeface="Arial" panose="020B0604020202020204" pitchFamily="34" charset="0"/>
              </a:rPr>
              <a:t>To maintain (enter, update, and delete) data on customers</a:t>
            </a:r>
            <a:endParaRPr lang="en-CA" b="0">
              <a:effectLst/>
            </a:endParaRPr>
          </a:p>
          <a:p>
            <a:pPr rtl="0">
              <a:spcBef>
                <a:spcPts val="0"/>
              </a:spcBef>
              <a:spcAft>
                <a:spcPts val="0"/>
              </a:spcAft>
            </a:pPr>
            <a:r>
              <a:rPr lang="en-CA" sz="1200" b="0" i="0" u="none" strike="noStrike">
                <a:solidFill>
                  <a:srgbClr val="000000"/>
                </a:solidFill>
                <a:effectLst/>
                <a:latin typeface="Arial" panose="020B0604020202020204" pitchFamily="34" charset="0"/>
              </a:rPr>
              <a:t>To maintain (enter, update, and delete) data on orders</a:t>
            </a:r>
            <a:endParaRPr lang="en-CA" b="0">
              <a:effectLst/>
            </a:endParaRPr>
          </a:p>
          <a:p>
            <a:pPr rtl="0">
              <a:spcBef>
                <a:spcPts val="0"/>
              </a:spcBef>
              <a:spcAft>
                <a:spcPts val="0"/>
              </a:spcAft>
            </a:pPr>
            <a:br>
              <a:rPr lang="en-CA" b="0">
                <a:effectLst/>
              </a:rPr>
            </a:br>
            <a:r>
              <a:rPr lang="en-CA" sz="1200" b="0" i="0" u="none" strike="noStrike">
                <a:solidFill>
                  <a:srgbClr val="000000"/>
                </a:solidFill>
                <a:effectLst/>
                <a:latin typeface="Arial" panose="020B0604020202020204" pitchFamily="34" charset="0"/>
              </a:rPr>
              <a:t>To support product catalog management</a:t>
            </a:r>
            <a:endParaRPr lang="en-CA" b="0">
              <a:effectLst/>
            </a:endParaRPr>
          </a:p>
          <a:p>
            <a:pPr rtl="0">
              <a:spcBef>
                <a:spcPts val="0"/>
              </a:spcBef>
              <a:spcAft>
                <a:spcPts val="0"/>
              </a:spcAft>
            </a:pPr>
            <a:r>
              <a:rPr lang="en-CA" sz="1200" b="0" i="0" u="none" strike="noStrike">
                <a:solidFill>
                  <a:srgbClr val="000000"/>
                </a:solidFill>
                <a:effectLst/>
                <a:latin typeface="Arial" panose="020B0604020202020204" pitchFamily="34" charset="0"/>
              </a:rPr>
              <a:t>To support customer management</a:t>
            </a:r>
            <a:endParaRPr lang="en-CA" b="0">
              <a:effectLst/>
            </a:endParaRPr>
          </a:p>
          <a:p>
            <a:pPr rtl="0">
              <a:spcBef>
                <a:spcPts val="0"/>
              </a:spcBef>
              <a:spcAft>
                <a:spcPts val="0"/>
              </a:spcAft>
            </a:pPr>
            <a:r>
              <a:rPr lang="en-CA" sz="1200" b="0" i="0" u="none" strike="noStrike">
                <a:solidFill>
                  <a:srgbClr val="000000"/>
                </a:solidFill>
                <a:effectLst/>
                <a:latin typeface="Arial" panose="020B0604020202020204" pitchFamily="34" charset="0"/>
              </a:rPr>
              <a:t>To support order management</a:t>
            </a:r>
            <a:endParaRPr lang="en-CA" b="0">
              <a:effectLst/>
            </a:endParaRPr>
          </a:p>
          <a:p>
            <a:pPr rtl="0">
              <a:spcBef>
                <a:spcPts val="0"/>
              </a:spcBef>
              <a:spcAft>
                <a:spcPts val="0"/>
              </a:spcAft>
            </a:pPr>
            <a:r>
              <a:rPr lang="en-CA" sz="1200" b="0" i="0" u="none" strike="noStrike">
                <a:solidFill>
                  <a:srgbClr val="000000"/>
                </a:solidFill>
                <a:effectLst/>
                <a:latin typeface="Arial" panose="020B0604020202020204" pitchFamily="34" charset="0"/>
              </a:rPr>
              <a:t>To support cashflow management</a:t>
            </a:r>
            <a:endParaRPr lang="en-CA" b="0">
              <a:effectLst/>
            </a:endParaRPr>
          </a:p>
          <a:p>
            <a:pPr rtl="0">
              <a:spcBef>
                <a:spcPts val="0"/>
              </a:spcBef>
              <a:spcAft>
                <a:spcPts val="0"/>
              </a:spcAft>
            </a:pPr>
            <a:br>
              <a:rPr lang="en-CA" b="0">
                <a:effectLst/>
              </a:rPr>
            </a:br>
            <a:r>
              <a:rPr lang="en-CA" sz="1200" b="0" i="0" u="none" strike="noStrike">
                <a:solidFill>
                  <a:srgbClr val="000000"/>
                </a:solidFill>
                <a:effectLst/>
                <a:latin typeface="Arial" panose="020B0604020202020204" pitchFamily="34" charset="0"/>
              </a:rPr>
              <a:t>To perform searches on products</a:t>
            </a:r>
            <a:endParaRPr lang="en-CA" b="0">
              <a:effectLst/>
            </a:endParaRPr>
          </a:p>
          <a:p>
            <a:pPr rtl="0">
              <a:spcBef>
                <a:spcPts val="0"/>
              </a:spcBef>
              <a:spcAft>
                <a:spcPts val="0"/>
              </a:spcAft>
            </a:pPr>
            <a:r>
              <a:rPr lang="en-CA" sz="1200" b="0" i="0" u="none" strike="noStrike">
                <a:solidFill>
                  <a:srgbClr val="000000"/>
                </a:solidFill>
                <a:effectLst/>
                <a:latin typeface="Arial" panose="020B0604020202020204" pitchFamily="34" charset="0"/>
              </a:rPr>
              <a:t>To perform searches on orders</a:t>
            </a:r>
            <a:endParaRPr lang="en-CA" b="0">
              <a:effectLst/>
            </a:endParaRPr>
          </a:p>
          <a:p>
            <a:pPr rtl="0">
              <a:spcBef>
                <a:spcPts val="0"/>
              </a:spcBef>
              <a:spcAft>
                <a:spcPts val="0"/>
              </a:spcAft>
            </a:pPr>
            <a:r>
              <a:rPr lang="en-CA" sz="1200" b="0" i="0" u="none" strike="noStrike">
                <a:solidFill>
                  <a:srgbClr val="000000"/>
                </a:solidFill>
                <a:effectLst/>
                <a:latin typeface="Arial" panose="020B0604020202020204" pitchFamily="34" charset="0"/>
              </a:rPr>
              <a:t>To perform searches on customers</a:t>
            </a:r>
            <a:endParaRPr lang="en-CA" b="0">
              <a:effectLst/>
            </a:endParaRPr>
          </a:p>
          <a:p>
            <a:pPr rtl="0">
              <a:spcBef>
                <a:spcPts val="0"/>
              </a:spcBef>
              <a:spcAft>
                <a:spcPts val="0"/>
              </a:spcAft>
            </a:pPr>
            <a:br>
              <a:rPr lang="en-CA" b="0">
                <a:effectLst/>
              </a:rPr>
            </a:br>
            <a:r>
              <a:rPr lang="en-CA" sz="1200" b="0" i="0" u="none" strike="noStrike">
                <a:solidFill>
                  <a:srgbClr val="000000"/>
                </a:solidFill>
                <a:effectLst/>
                <a:latin typeface="Arial" panose="020B0604020202020204" pitchFamily="34" charset="0"/>
              </a:rPr>
              <a:t>To report on products</a:t>
            </a:r>
            <a:endParaRPr lang="en-CA" b="0">
              <a:effectLst/>
            </a:endParaRPr>
          </a:p>
          <a:p>
            <a:pPr rtl="0">
              <a:spcBef>
                <a:spcPts val="0"/>
              </a:spcBef>
              <a:spcAft>
                <a:spcPts val="0"/>
              </a:spcAft>
            </a:pPr>
            <a:r>
              <a:rPr lang="en-CA" sz="1200" b="0" i="0" u="none" strike="noStrike">
                <a:solidFill>
                  <a:srgbClr val="000000"/>
                </a:solidFill>
                <a:effectLst/>
                <a:latin typeface="Arial" panose="020B0604020202020204" pitchFamily="34" charset="0"/>
              </a:rPr>
              <a:t>To report on orders</a:t>
            </a:r>
            <a:endParaRPr lang="en-CA" b="0">
              <a:effectLst/>
            </a:endParaRPr>
          </a:p>
          <a:p>
            <a:pPr rtl="0">
              <a:spcBef>
                <a:spcPts val="0"/>
              </a:spcBef>
              <a:spcAft>
                <a:spcPts val="0"/>
              </a:spcAft>
            </a:pPr>
            <a:r>
              <a:rPr lang="en-CA" sz="1200" b="0" i="0" u="none" strike="noStrike">
                <a:solidFill>
                  <a:srgbClr val="000000"/>
                </a:solidFill>
                <a:effectLst/>
                <a:latin typeface="Arial" panose="020B0604020202020204" pitchFamily="34" charset="0"/>
              </a:rPr>
              <a:t>To report on customers</a:t>
            </a:r>
            <a:endParaRPr lang="en-CA" b="0">
              <a:effectLst/>
            </a:endParaRPr>
          </a:p>
          <a:p>
            <a:pPr rtl="0">
              <a:spcBef>
                <a:spcPts val="0"/>
              </a:spcBef>
              <a:spcAft>
                <a:spcPts val="0"/>
              </a:spcAft>
            </a:pPr>
            <a:br>
              <a:rPr lang="en-CA" b="0">
                <a:effectLst/>
              </a:rPr>
            </a:br>
            <a:r>
              <a:rPr lang="en-CA" sz="1200" b="0" i="0" u="none" strike="noStrike">
                <a:solidFill>
                  <a:srgbClr val="000000"/>
                </a:solidFill>
                <a:effectLst/>
                <a:latin typeface="Arial" panose="020B0604020202020204" pitchFamily="34" charset="0"/>
              </a:rPr>
              <a:t>To integrate payment gateways and safely process payments</a:t>
            </a:r>
            <a:endParaRPr lang="en-CA" b="0">
              <a:effectLst/>
            </a:endParaRPr>
          </a:p>
          <a:p>
            <a:endParaRPr lang="en-US"/>
          </a:p>
        </p:txBody>
      </p:sp>
      <p:sp>
        <p:nvSpPr>
          <p:cNvPr id="4" name="Slide Number Placeholder 3"/>
          <p:cNvSpPr>
            <a:spLocks noGrp="1"/>
          </p:cNvSpPr>
          <p:nvPr>
            <p:ph type="sldNum" sz="quarter" idx="5"/>
          </p:nvPr>
        </p:nvSpPr>
        <p:spPr/>
        <p:txBody>
          <a:bodyPr/>
          <a:lstStyle/>
          <a:p>
            <a:fld id="{7901F01B-C7E8-CC4D-A33C-E170FD5DDFCF}" type="slidenum">
              <a:rPr lang="en-US" smtClean="0"/>
              <a:t>4</a:t>
            </a:fld>
            <a:endParaRPr lang="en-US"/>
          </a:p>
        </p:txBody>
      </p:sp>
    </p:spTree>
    <p:extLst>
      <p:ext uri="{BB962C8B-B14F-4D97-AF65-F5344CB8AC3E}">
        <p14:creationId xmlns:p14="http://schemas.microsoft.com/office/powerpoint/2010/main" val="2561784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maelys</a:t>
            </a:r>
            <a:endParaRPr lang="en-CA"/>
          </a:p>
          <a:p>
            <a:r>
              <a:rPr lang="en-CA"/>
              <a:t>Transaction Database (ERP) -&gt; Alex &amp; Louis</a:t>
            </a:r>
          </a:p>
          <a:p>
            <a:r>
              <a:rPr lang="en-CA"/>
              <a:t>MDDB for Marketing purposes (Datamart or CRM?) -&gt; Tom &amp; </a:t>
            </a:r>
            <a:r>
              <a:rPr lang="en-CA" err="1"/>
              <a:t>Teggy</a:t>
            </a:r>
            <a:endParaRPr lang="en-CA"/>
          </a:p>
          <a:p>
            <a:r>
              <a:rPr lang="en-CA"/>
              <a:t>Neo4j to manage Rooms () -&gt; Jonathan</a:t>
            </a:r>
          </a:p>
          <a:p>
            <a:endParaRPr lang="en-US"/>
          </a:p>
        </p:txBody>
      </p:sp>
      <p:sp>
        <p:nvSpPr>
          <p:cNvPr id="4" name="Slide Number Placeholder 3"/>
          <p:cNvSpPr>
            <a:spLocks noGrp="1"/>
          </p:cNvSpPr>
          <p:nvPr>
            <p:ph type="sldNum" sz="quarter" idx="5"/>
          </p:nvPr>
        </p:nvSpPr>
        <p:spPr/>
        <p:txBody>
          <a:bodyPr/>
          <a:lstStyle/>
          <a:p>
            <a:fld id="{7901F01B-C7E8-CC4D-A33C-E170FD5DDFCF}" type="slidenum">
              <a:rPr lang="en-US" smtClean="0"/>
              <a:t>5</a:t>
            </a:fld>
            <a:endParaRPr lang="en-US"/>
          </a:p>
        </p:txBody>
      </p:sp>
    </p:spTree>
    <p:extLst>
      <p:ext uri="{BB962C8B-B14F-4D97-AF65-F5344CB8AC3E}">
        <p14:creationId xmlns:p14="http://schemas.microsoft.com/office/powerpoint/2010/main" val="803402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Alex</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990000"/>
                </a:solidFill>
                <a:effectLst/>
                <a:latin typeface="TimesNewRomanPSMT"/>
              </a:rPr>
              <a:t>there are multiple themes (entity types) in one relation. This results in duplication and an unnecessary dependency between the entities </a:t>
            </a:r>
            <a:endParaRPr lang="en-CA" dirty="0"/>
          </a:p>
          <a:p>
            <a:endParaRPr lang="en-CA" dirty="0"/>
          </a:p>
          <a:p>
            <a:r>
              <a:rPr lang="en-CA" dirty="0"/>
              <a:t>If not designed logically can lead to Data Redundancy.</a:t>
            </a:r>
          </a:p>
          <a:p>
            <a:pPr fontAlgn="auto"/>
            <a:r>
              <a:rPr lang="en-CA" sz="1800" b="1" dirty="0">
                <a:solidFill>
                  <a:srgbClr val="8E3060"/>
                </a:solidFill>
                <a:effectLst/>
                <a:latin typeface="DejaVuSans"/>
              </a:rPr>
              <a:t>Insertion Anomaly: </a:t>
            </a:r>
            <a:r>
              <a:rPr lang="en-CA" sz="1800" dirty="0">
                <a:solidFill>
                  <a:srgbClr val="8E3060"/>
                </a:solidFill>
                <a:effectLst/>
                <a:latin typeface="DejaVuSans"/>
              </a:rPr>
              <a:t>adding new rows forces user to </a:t>
            </a:r>
            <a:r>
              <a:rPr lang="en-CA" sz="1800" dirty="0">
                <a:solidFill>
                  <a:srgbClr val="8E3060"/>
                </a:solidFill>
                <a:effectLst/>
                <a:latin typeface="OpenSymbol"/>
              </a:rPr>
              <a:t> </a:t>
            </a:r>
            <a:r>
              <a:rPr lang="en-CA" sz="1800" dirty="0">
                <a:effectLst/>
                <a:latin typeface="DejaVuSans"/>
              </a:rPr>
              <a:t>create duplicate data </a:t>
            </a:r>
            <a:endParaRPr lang="en-CA" dirty="0">
              <a:effectLst/>
            </a:endParaRPr>
          </a:p>
          <a:p>
            <a:r>
              <a:rPr lang="en-CA" sz="1800" dirty="0">
                <a:solidFill>
                  <a:srgbClr val="8E3060"/>
                </a:solidFill>
                <a:effectLst/>
                <a:latin typeface="OpenSymbol"/>
              </a:rPr>
              <a:t> </a:t>
            </a:r>
            <a:r>
              <a:rPr lang="en-CA" sz="1800" b="1" dirty="0">
                <a:effectLst/>
                <a:latin typeface="DejaVuSans"/>
              </a:rPr>
              <a:t>Deletion Anomaly: </a:t>
            </a:r>
            <a:r>
              <a:rPr lang="en-CA" sz="1800" dirty="0">
                <a:effectLst/>
                <a:latin typeface="DejaVuSans"/>
              </a:rPr>
              <a:t>deleting rows may cause a loss of data that would be needed for other future rows </a:t>
            </a:r>
            <a:endParaRPr lang="en-CA" dirty="0">
              <a:effectLst/>
            </a:endParaRPr>
          </a:p>
          <a:p>
            <a:r>
              <a:rPr lang="en-CA" sz="1800" dirty="0">
                <a:solidFill>
                  <a:srgbClr val="8E3060"/>
                </a:solidFill>
                <a:effectLst/>
                <a:latin typeface="OpenSymbol"/>
              </a:rPr>
              <a:t> </a:t>
            </a:r>
            <a:r>
              <a:rPr lang="en-CA" sz="1800" b="1" dirty="0">
                <a:effectLst/>
                <a:latin typeface="DejaVuSans"/>
              </a:rPr>
              <a:t>Modification Anomaly: </a:t>
            </a:r>
            <a:r>
              <a:rPr lang="en-CA" sz="1800" dirty="0">
                <a:effectLst/>
                <a:latin typeface="DejaVuSans"/>
              </a:rPr>
              <a:t>changing data in a row forces changes to other rows because of duplication </a:t>
            </a:r>
            <a:endParaRPr lang="en-CA" dirty="0">
              <a:effectLst/>
            </a:endParaRPr>
          </a:p>
          <a:p>
            <a:endParaRPr lang="en-CA" dirty="0"/>
          </a:p>
          <a:p>
            <a:r>
              <a:rPr lang="en-CA" dirty="0"/>
              <a:t>https://</a:t>
            </a:r>
            <a:r>
              <a:rPr lang="en-CA" dirty="0" err="1"/>
              <a:t>www.ikea.com</a:t>
            </a:r>
            <a:r>
              <a:rPr lang="en-CA" dirty="0"/>
              <a:t>/ca/</a:t>
            </a:r>
            <a:r>
              <a:rPr lang="en-CA" dirty="0" err="1"/>
              <a:t>en</a:t>
            </a:r>
            <a:r>
              <a:rPr lang="en-CA" dirty="0"/>
              <a:t>/newsroom/corporate-news/ikea-canada-reports-sales-of-usd2-59b-in-2021-as-life-at-home-continues-to-evolve-puba73cee67#:~:text=IKEA%20Canada%20total%20sales%20increased,per%20cent%20to%20%24969.48M. </a:t>
            </a:r>
          </a:p>
          <a:p>
            <a:r>
              <a:rPr lang="en-CA" dirty="0"/>
              <a:t>Transaction Database (ERP) -&gt; Alex &amp; Louis</a:t>
            </a:r>
          </a:p>
          <a:p>
            <a:r>
              <a:rPr lang="en-CA" dirty="0"/>
              <a:t>MDDB for Marketing purposes (Datamart or CRM?) -&gt; Tom &amp; </a:t>
            </a:r>
            <a:r>
              <a:rPr lang="en-CA" dirty="0" err="1"/>
              <a:t>Teggy</a:t>
            </a:r>
            <a:endParaRPr lang="en-CA" dirty="0"/>
          </a:p>
          <a:p>
            <a:r>
              <a:rPr lang="en-CA" dirty="0"/>
              <a:t>Neo4j to manage Rooms () -&gt; Jonathan</a:t>
            </a:r>
          </a:p>
          <a:p>
            <a:endParaRPr lang="en-US" dirty="0"/>
          </a:p>
        </p:txBody>
      </p:sp>
      <p:sp>
        <p:nvSpPr>
          <p:cNvPr id="4" name="Slide Number Placeholder 3"/>
          <p:cNvSpPr>
            <a:spLocks noGrp="1"/>
          </p:cNvSpPr>
          <p:nvPr>
            <p:ph type="sldNum" sz="quarter" idx="5"/>
          </p:nvPr>
        </p:nvSpPr>
        <p:spPr/>
        <p:txBody>
          <a:bodyPr/>
          <a:lstStyle/>
          <a:p>
            <a:fld id="{7901F01B-C7E8-CC4D-A33C-E170FD5DDFCF}" type="slidenum">
              <a:rPr lang="en-US" smtClean="0"/>
              <a:t>6</a:t>
            </a:fld>
            <a:endParaRPr lang="en-US"/>
          </a:p>
        </p:txBody>
      </p:sp>
    </p:spTree>
    <p:extLst>
      <p:ext uri="{BB962C8B-B14F-4D97-AF65-F5344CB8AC3E}">
        <p14:creationId xmlns:p14="http://schemas.microsoft.com/office/powerpoint/2010/main" val="2878989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01F01B-C7E8-CC4D-A33C-E170FD5DDFCF}" type="slidenum">
              <a:rPr lang="en-US" smtClean="0"/>
              <a:t>7</a:t>
            </a:fld>
            <a:endParaRPr lang="en-US"/>
          </a:p>
        </p:txBody>
      </p:sp>
    </p:spTree>
    <p:extLst>
      <p:ext uri="{BB962C8B-B14F-4D97-AF65-F5344CB8AC3E}">
        <p14:creationId xmlns:p14="http://schemas.microsoft.com/office/powerpoint/2010/main" val="7308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Transaction Database (ERP) -&gt; Alex &amp; Louis</a:t>
            </a:r>
          </a:p>
          <a:p>
            <a:r>
              <a:rPr lang="en-CA" dirty="0"/>
              <a:t>MDDB for Marketing purposes (Datamart or CRM?) -&gt; Tom &amp; </a:t>
            </a:r>
            <a:r>
              <a:rPr lang="en-CA" dirty="0" err="1"/>
              <a:t>Teggy</a:t>
            </a:r>
            <a:endParaRPr lang="en-CA" dirty="0"/>
          </a:p>
          <a:p>
            <a:r>
              <a:rPr lang="en-CA" dirty="0"/>
              <a:t>Neo4j to manage Rooms () -&gt; Jonathan</a:t>
            </a:r>
          </a:p>
          <a:p>
            <a:endParaRPr lang="en-US" dirty="0"/>
          </a:p>
        </p:txBody>
      </p:sp>
      <p:sp>
        <p:nvSpPr>
          <p:cNvPr id="4" name="Slide Number Placeholder 3"/>
          <p:cNvSpPr>
            <a:spLocks noGrp="1"/>
          </p:cNvSpPr>
          <p:nvPr>
            <p:ph type="sldNum" sz="quarter" idx="5"/>
          </p:nvPr>
        </p:nvSpPr>
        <p:spPr/>
        <p:txBody>
          <a:bodyPr/>
          <a:lstStyle/>
          <a:p>
            <a:fld id="{7901F01B-C7E8-CC4D-A33C-E170FD5DDFCF}" type="slidenum">
              <a:rPr lang="en-US" smtClean="0"/>
              <a:t>8</a:t>
            </a:fld>
            <a:endParaRPr lang="en-US"/>
          </a:p>
        </p:txBody>
      </p:sp>
    </p:spTree>
    <p:extLst>
      <p:ext uri="{BB962C8B-B14F-4D97-AF65-F5344CB8AC3E}">
        <p14:creationId xmlns:p14="http://schemas.microsoft.com/office/powerpoint/2010/main" val="3031517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Louis</a:t>
            </a:r>
          </a:p>
          <a:p>
            <a:r>
              <a:rPr lang="en-US"/>
              <a:t>Demonstrate the impact our model has on your operations</a:t>
            </a:r>
          </a:p>
          <a:p>
            <a:pPr marL="171450" indent="-171450">
              <a:buFontTx/>
              <a:buChar char="-"/>
            </a:pPr>
            <a:r>
              <a:rPr lang="en-US"/>
              <a:t>Use it for strategic insights. For example:</a:t>
            </a:r>
          </a:p>
          <a:p>
            <a:r>
              <a:rPr lang="en-US"/>
              <a:t>We understand that company narrative done through your rooms. With our model, you can know </a:t>
            </a:r>
            <a:r>
              <a:rPr lang="en-BR"/>
              <a:t>which rooms in the website are user more drawn tto and where they make the most purchase. </a:t>
            </a:r>
            <a:r>
              <a:rPr lang="en-US"/>
              <a:t>Alternatively,</a:t>
            </a:r>
            <a:r>
              <a:rPr lang="en-BR"/>
              <a:t> tou could see the lowest performing room. </a:t>
            </a:r>
          </a:p>
          <a:p>
            <a:r>
              <a:rPr lang="en-US"/>
              <a:t>Additionally,</a:t>
            </a:r>
            <a:r>
              <a:rPr lang="en-BR"/>
              <a:t> our model allows custtomers to interact with the website in multiple wyas:</a:t>
            </a:r>
          </a:p>
          <a:p>
            <a:r>
              <a:rPr lang="en-BR"/>
              <a:t>- non-exhaustive list of supported functionalities available tto the user, but you can see that most are:</a:t>
            </a:r>
          </a:p>
          <a:p>
            <a:r>
              <a:rPr lang="en-BR"/>
              <a:t>- </a:t>
            </a:r>
            <a:r>
              <a:rPr lang="en-US"/>
              <a:t>R</a:t>
            </a:r>
            <a:r>
              <a:rPr lang="en-BR"/>
              <a:t>elated to both browsing and order management: say all of them </a:t>
            </a:r>
          </a:p>
          <a:p>
            <a:endParaRPr lang="en-BR"/>
          </a:p>
        </p:txBody>
      </p:sp>
      <p:sp>
        <p:nvSpPr>
          <p:cNvPr id="4" name="Slide Number Placeholder 3"/>
          <p:cNvSpPr>
            <a:spLocks noGrp="1"/>
          </p:cNvSpPr>
          <p:nvPr>
            <p:ph type="sldNum" sz="quarter" idx="5"/>
          </p:nvPr>
        </p:nvSpPr>
        <p:spPr/>
        <p:txBody>
          <a:bodyPr/>
          <a:lstStyle/>
          <a:p>
            <a:fld id="{7901F01B-C7E8-CC4D-A33C-E170FD5DDFCF}" type="slidenum">
              <a:rPr lang="en-US" smtClean="0"/>
              <a:t>9</a:t>
            </a:fld>
            <a:endParaRPr lang="en-US"/>
          </a:p>
        </p:txBody>
      </p:sp>
    </p:spTree>
    <p:extLst>
      <p:ext uri="{BB962C8B-B14F-4D97-AF65-F5344CB8AC3E}">
        <p14:creationId xmlns:p14="http://schemas.microsoft.com/office/powerpoint/2010/main" val="2278829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0C98-02DE-CB5F-6198-D9AD9B403A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C83D40-0829-8794-03D4-E2415E8212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CEC4EC-1558-7A2D-C5D9-28037C02D0D8}"/>
              </a:ext>
            </a:extLst>
          </p:cNvPr>
          <p:cNvSpPr>
            <a:spLocks noGrp="1"/>
          </p:cNvSpPr>
          <p:nvPr>
            <p:ph type="dt" sz="half" idx="10"/>
          </p:nvPr>
        </p:nvSpPr>
        <p:spPr/>
        <p:txBody>
          <a:bodyPr/>
          <a:lstStyle/>
          <a:p>
            <a:fld id="{02BC2531-9516-4646-BF0C-3358767E08B9}" type="datetimeFigureOut">
              <a:rPr lang="en-US" smtClean="0"/>
              <a:t>4/11/23</a:t>
            </a:fld>
            <a:endParaRPr lang="en-US"/>
          </a:p>
        </p:txBody>
      </p:sp>
      <p:sp>
        <p:nvSpPr>
          <p:cNvPr id="5" name="Footer Placeholder 4">
            <a:extLst>
              <a:ext uri="{FF2B5EF4-FFF2-40B4-BE49-F238E27FC236}">
                <a16:creationId xmlns:a16="http://schemas.microsoft.com/office/drawing/2014/main" id="{EE94C02B-6888-4367-08EF-EE87C173B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A49B49-ECBE-7A87-102F-B35FC619916A}"/>
              </a:ext>
            </a:extLst>
          </p:cNvPr>
          <p:cNvSpPr>
            <a:spLocks noGrp="1"/>
          </p:cNvSpPr>
          <p:nvPr>
            <p:ph type="sldNum" sz="quarter" idx="12"/>
          </p:nvPr>
        </p:nvSpPr>
        <p:spPr/>
        <p:txBody>
          <a:bodyPr/>
          <a:lstStyle/>
          <a:p>
            <a:fld id="{6FEAF411-CA5B-3A48-981F-718FAA8C8ADF}" type="slidenum">
              <a:rPr lang="en-US" smtClean="0"/>
              <a:t>‹#›</a:t>
            </a:fld>
            <a:endParaRPr lang="en-US"/>
          </a:p>
        </p:txBody>
      </p:sp>
    </p:spTree>
    <p:extLst>
      <p:ext uri="{BB962C8B-B14F-4D97-AF65-F5344CB8AC3E}">
        <p14:creationId xmlns:p14="http://schemas.microsoft.com/office/powerpoint/2010/main" val="242298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7A57-FA77-28FE-64A6-C4824F7E49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72504C-91DA-5142-D50F-D68559D340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B722C-070F-B97C-4566-98123867B8CF}"/>
              </a:ext>
            </a:extLst>
          </p:cNvPr>
          <p:cNvSpPr>
            <a:spLocks noGrp="1"/>
          </p:cNvSpPr>
          <p:nvPr>
            <p:ph type="dt" sz="half" idx="10"/>
          </p:nvPr>
        </p:nvSpPr>
        <p:spPr/>
        <p:txBody>
          <a:bodyPr/>
          <a:lstStyle/>
          <a:p>
            <a:fld id="{02BC2531-9516-4646-BF0C-3358767E08B9}" type="datetimeFigureOut">
              <a:rPr lang="en-US" smtClean="0"/>
              <a:t>4/11/23</a:t>
            </a:fld>
            <a:endParaRPr lang="en-US"/>
          </a:p>
        </p:txBody>
      </p:sp>
      <p:sp>
        <p:nvSpPr>
          <p:cNvPr id="5" name="Footer Placeholder 4">
            <a:extLst>
              <a:ext uri="{FF2B5EF4-FFF2-40B4-BE49-F238E27FC236}">
                <a16:creationId xmlns:a16="http://schemas.microsoft.com/office/drawing/2014/main" id="{F69EF365-71D6-B4D5-BE57-F821BDF15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884EB-DF05-0D81-02DE-166CA941A681}"/>
              </a:ext>
            </a:extLst>
          </p:cNvPr>
          <p:cNvSpPr>
            <a:spLocks noGrp="1"/>
          </p:cNvSpPr>
          <p:nvPr>
            <p:ph type="sldNum" sz="quarter" idx="12"/>
          </p:nvPr>
        </p:nvSpPr>
        <p:spPr/>
        <p:txBody>
          <a:bodyPr/>
          <a:lstStyle/>
          <a:p>
            <a:fld id="{6FEAF411-CA5B-3A48-981F-718FAA8C8ADF}" type="slidenum">
              <a:rPr lang="en-US" smtClean="0"/>
              <a:t>‹#›</a:t>
            </a:fld>
            <a:endParaRPr lang="en-US"/>
          </a:p>
        </p:txBody>
      </p:sp>
    </p:spTree>
    <p:extLst>
      <p:ext uri="{BB962C8B-B14F-4D97-AF65-F5344CB8AC3E}">
        <p14:creationId xmlns:p14="http://schemas.microsoft.com/office/powerpoint/2010/main" val="44478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DBB7EC-C9A7-6FDD-ED4C-E2535F623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9CE783-9CDD-A1E7-48C1-944216645E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6AB98-45BD-7A02-7E6F-30E9246B6EBB}"/>
              </a:ext>
            </a:extLst>
          </p:cNvPr>
          <p:cNvSpPr>
            <a:spLocks noGrp="1"/>
          </p:cNvSpPr>
          <p:nvPr>
            <p:ph type="dt" sz="half" idx="10"/>
          </p:nvPr>
        </p:nvSpPr>
        <p:spPr/>
        <p:txBody>
          <a:bodyPr/>
          <a:lstStyle/>
          <a:p>
            <a:fld id="{02BC2531-9516-4646-BF0C-3358767E08B9}" type="datetimeFigureOut">
              <a:rPr lang="en-US" smtClean="0"/>
              <a:t>4/11/23</a:t>
            </a:fld>
            <a:endParaRPr lang="en-US"/>
          </a:p>
        </p:txBody>
      </p:sp>
      <p:sp>
        <p:nvSpPr>
          <p:cNvPr id="5" name="Footer Placeholder 4">
            <a:extLst>
              <a:ext uri="{FF2B5EF4-FFF2-40B4-BE49-F238E27FC236}">
                <a16:creationId xmlns:a16="http://schemas.microsoft.com/office/drawing/2014/main" id="{BC35824C-A9FF-347B-BF63-ADCA9FBF5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8BA71-F3DD-8EFF-6A3A-E98015929E51}"/>
              </a:ext>
            </a:extLst>
          </p:cNvPr>
          <p:cNvSpPr>
            <a:spLocks noGrp="1"/>
          </p:cNvSpPr>
          <p:nvPr>
            <p:ph type="sldNum" sz="quarter" idx="12"/>
          </p:nvPr>
        </p:nvSpPr>
        <p:spPr/>
        <p:txBody>
          <a:bodyPr/>
          <a:lstStyle/>
          <a:p>
            <a:fld id="{6FEAF411-CA5B-3A48-981F-718FAA8C8ADF}" type="slidenum">
              <a:rPr lang="en-US" smtClean="0"/>
              <a:t>‹#›</a:t>
            </a:fld>
            <a:endParaRPr lang="en-US"/>
          </a:p>
        </p:txBody>
      </p:sp>
    </p:spTree>
    <p:extLst>
      <p:ext uri="{BB962C8B-B14F-4D97-AF65-F5344CB8AC3E}">
        <p14:creationId xmlns:p14="http://schemas.microsoft.com/office/powerpoint/2010/main" val="233073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178C-51C5-64DF-7517-E495432632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71DEAC-C8E2-37A3-3E1D-679DAF6A07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4F4F8-742F-5678-5605-D5FCC10D5945}"/>
              </a:ext>
            </a:extLst>
          </p:cNvPr>
          <p:cNvSpPr>
            <a:spLocks noGrp="1"/>
          </p:cNvSpPr>
          <p:nvPr>
            <p:ph type="dt" sz="half" idx="10"/>
          </p:nvPr>
        </p:nvSpPr>
        <p:spPr/>
        <p:txBody>
          <a:bodyPr/>
          <a:lstStyle/>
          <a:p>
            <a:fld id="{02BC2531-9516-4646-BF0C-3358767E08B9}" type="datetimeFigureOut">
              <a:rPr lang="en-US" smtClean="0"/>
              <a:t>4/11/23</a:t>
            </a:fld>
            <a:endParaRPr lang="en-US"/>
          </a:p>
        </p:txBody>
      </p:sp>
      <p:sp>
        <p:nvSpPr>
          <p:cNvPr id="5" name="Footer Placeholder 4">
            <a:extLst>
              <a:ext uri="{FF2B5EF4-FFF2-40B4-BE49-F238E27FC236}">
                <a16:creationId xmlns:a16="http://schemas.microsoft.com/office/drawing/2014/main" id="{B53142CD-452C-2263-22D4-FAB5D2EAB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C0CE2-9C26-15FF-61C2-AA20A2F53177}"/>
              </a:ext>
            </a:extLst>
          </p:cNvPr>
          <p:cNvSpPr>
            <a:spLocks noGrp="1"/>
          </p:cNvSpPr>
          <p:nvPr>
            <p:ph type="sldNum" sz="quarter" idx="12"/>
          </p:nvPr>
        </p:nvSpPr>
        <p:spPr/>
        <p:txBody>
          <a:bodyPr/>
          <a:lstStyle/>
          <a:p>
            <a:fld id="{6FEAF411-CA5B-3A48-981F-718FAA8C8ADF}" type="slidenum">
              <a:rPr lang="en-US" smtClean="0"/>
              <a:t>‹#›</a:t>
            </a:fld>
            <a:endParaRPr lang="en-US"/>
          </a:p>
        </p:txBody>
      </p:sp>
    </p:spTree>
    <p:extLst>
      <p:ext uri="{BB962C8B-B14F-4D97-AF65-F5344CB8AC3E}">
        <p14:creationId xmlns:p14="http://schemas.microsoft.com/office/powerpoint/2010/main" val="132221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504D-9B80-91F7-2F49-923DEB14AA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2983AE-5E1A-06E4-B597-5F13ED6FFD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9A78B7-1253-715E-9066-87D8DF457BE2}"/>
              </a:ext>
            </a:extLst>
          </p:cNvPr>
          <p:cNvSpPr>
            <a:spLocks noGrp="1"/>
          </p:cNvSpPr>
          <p:nvPr>
            <p:ph type="dt" sz="half" idx="10"/>
          </p:nvPr>
        </p:nvSpPr>
        <p:spPr/>
        <p:txBody>
          <a:bodyPr/>
          <a:lstStyle/>
          <a:p>
            <a:fld id="{02BC2531-9516-4646-BF0C-3358767E08B9}" type="datetimeFigureOut">
              <a:rPr lang="en-US" smtClean="0"/>
              <a:t>4/11/23</a:t>
            </a:fld>
            <a:endParaRPr lang="en-US"/>
          </a:p>
        </p:txBody>
      </p:sp>
      <p:sp>
        <p:nvSpPr>
          <p:cNvPr id="5" name="Footer Placeholder 4">
            <a:extLst>
              <a:ext uri="{FF2B5EF4-FFF2-40B4-BE49-F238E27FC236}">
                <a16:creationId xmlns:a16="http://schemas.microsoft.com/office/drawing/2014/main" id="{7887B4EF-1F36-764A-9A99-1621158F3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9F2A9-F904-1A8B-3776-BF98CF3CC9E3}"/>
              </a:ext>
            </a:extLst>
          </p:cNvPr>
          <p:cNvSpPr>
            <a:spLocks noGrp="1"/>
          </p:cNvSpPr>
          <p:nvPr>
            <p:ph type="sldNum" sz="quarter" idx="12"/>
          </p:nvPr>
        </p:nvSpPr>
        <p:spPr/>
        <p:txBody>
          <a:bodyPr/>
          <a:lstStyle/>
          <a:p>
            <a:fld id="{6FEAF411-CA5B-3A48-981F-718FAA8C8ADF}" type="slidenum">
              <a:rPr lang="en-US" smtClean="0"/>
              <a:t>‹#›</a:t>
            </a:fld>
            <a:endParaRPr lang="en-US"/>
          </a:p>
        </p:txBody>
      </p:sp>
    </p:spTree>
    <p:extLst>
      <p:ext uri="{BB962C8B-B14F-4D97-AF65-F5344CB8AC3E}">
        <p14:creationId xmlns:p14="http://schemas.microsoft.com/office/powerpoint/2010/main" val="3517648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FD6B-C3B8-127F-EBB0-C811B58CB6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6D8AEF-C899-0958-40C9-C439C15242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A72322-97B2-9640-3286-BB9F9D1EB9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1DA061-EA7F-F344-FCC8-B2EFA284123D}"/>
              </a:ext>
            </a:extLst>
          </p:cNvPr>
          <p:cNvSpPr>
            <a:spLocks noGrp="1"/>
          </p:cNvSpPr>
          <p:nvPr>
            <p:ph type="dt" sz="half" idx="10"/>
          </p:nvPr>
        </p:nvSpPr>
        <p:spPr/>
        <p:txBody>
          <a:bodyPr/>
          <a:lstStyle/>
          <a:p>
            <a:fld id="{02BC2531-9516-4646-BF0C-3358767E08B9}" type="datetimeFigureOut">
              <a:rPr lang="en-US" smtClean="0"/>
              <a:t>4/11/23</a:t>
            </a:fld>
            <a:endParaRPr lang="en-US"/>
          </a:p>
        </p:txBody>
      </p:sp>
      <p:sp>
        <p:nvSpPr>
          <p:cNvPr id="6" name="Footer Placeholder 5">
            <a:extLst>
              <a:ext uri="{FF2B5EF4-FFF2-40B4-BE49-F238E27FC236}">
                <a16:creationId xmlns:a16="http://schemas.microsoft.com/office/drawing/2014/main" id="{39C8C7A8-779C-B056-A02E-4BCF1E7CD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F4072-7758-AC08-04D3-F3CDF5AF763A}"/>
              </a:ext>
            </a:extLst>
          </p:cNvPr>
          <p:cNvSpPr>
            <a:spLocks noGrp="1"/>
          </p:cNvSpPr>
          <p:nvPr>
            <p:ph type="sldNum" sz="quarter" idx="12"/>
          </p:nvPr>
        </p:nvSpPr>
        <p:spPr/>
        <p:txBody>
          <a:bodyPr/>
          <a:lstStyle/>
          <a:p>
            <a:fld id="{6FEAF411-CA5B-3A48-981F-718FAA8C8ADF}" type="slidenum">
              <a:rPr lang="en-US" smtClean="0"/>
              <a:t>‹#›</a:t>
            </a:fld>
            <a:endParaRPr lang="en-US"/>
          </a:p>
        </p:txBody>
      </p:sp>
    </p:spTree>
    <p:extLst>
      <p:ext uri="{BB962C8B-B14F-4D97-AF65-F5344CB8AC3E}">
        <p14:creationId xmlns:p14="http://schemas.microsoft.com/office/powerpoint/2010/main" val="993248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29A8-72D9-2294-0B86-9EB4FB2B7C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D613AE-36A8-35D6-9D94-2F969B2422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C89A01-7328-5782-3E31-1698767868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90C9B0-F0B2-6780-EF94-858F5BB6A9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D6978A-AD80-D3E9-42ED-F96B0D5E43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06899D-F1E9-5B43-2972-2174E4871AE8}"/>
              </a:ext>
            </a:extLst>
          </p:cNvPr>
          <p:cNvSpPr>
            <a:spLocks noGrp="1"/>
          </p:cNvSpPr>
          <p:nvPr>
            <p:ph type="dt" sz="half" idx="10"/>
          </p:nvPr>
        </p:nvSpPr>
        <p:spPr/>
        <p:txBody>
          <a:bodyPr/>
          <a:lstStyle/>
          <a:p>
            <a:fld id="{02BC2531-9516-4646-BF0C-3358767E08B9}" type="datetimeFigureOut">
              <a:rPr lang="en-US" smtClean="0"/>
              <a:t>4/11/23</a:t>
            </a:fld>
            <a:endParaRPr lang="en-US"/>
          </a:p>
        </p:txBody>
      </p:sp>
      <p:sp>
        <p:nvSpPr>
          <p:cNvPr id="8" name="Footer Placeholder 7">
            <a:extLst>
              <a:ext uri="{FF2B5EF4-FFF2-40B4-BE49-F238E27FC236}">
                <a16:creationId xmlns:a16="http://schemas.microsoft.com/office/drawing/2014/main" id="{EF6C16A7-06B6-BBFC-A108-FDE67A3E0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7A2852-1EE5-B2EE-4FCD-4210297DE8D5}"/>
              </a:ext>
            </a:extLst>
          </p:cNvPr>
          <p:cNvSpPr>
            <a:spLocks noGrp="1"/>
          </p:cNvSpPr>
          <p:nvPr>
            <p:ph type="sldNum" sz="quarter" idx="12"/>
          </p:nvPr>
        </p:nvSpPr>
        <p:spPr/>
        <p:txBody>
          <a:bodyPr/>
          <a:lstStyle/>
          <a:p>
            <a:fld id="{6FEAF411-CA5B-3A48-981F-718FAA8C8ADF}" type="slidenum">
              <a:rPr lang="en-US" smtClean="0"/>
              <a:t>‹#›</a:t>
            </a:fld>
            <a:endParaRPr lang="en-US"/>
          </a:p>
        </p:txBody>
      </p:sp>
    </p:spTree>
    <p:extLst>
      <p:ext uri="{BB962C8B-B14F-4D97-AF65-F5344CB8AC3E}">
        <p14:creationId xmlns:p14="http://schemas.microsoft.com/office/powerpoint/2010/main" val="78066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9FFB-D215-3177-9318-21DFC8A5DB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867C7E-F5FB-7E7A-430D-2FC75C9F841E}"/>
              </a:ext>
            </a:extLst>
          </p:cNvPr>
          <p:cNvSpPr>
            <a:spLocks noGrp="1"/>
          </p:cNvSpPr>
          <p:nvPr>
            <p:ph type="dt" sz="half" idx="10"/>
          </p:nvPr>
        </p:nvSpPr>
        <p:spPr/>
        <p:txBody>
          <a:bodyPr/>
          <a:lstStyle/>
          <a:p>
            <a:fld id="{02BC2531-9516-4646-BF0C-3358767E08B9}" type="datetimeFigureOut">
              <a:rPr lang="en-US" smtClean="0"/>
              <a:t>4/11/23</a:t>
            </a:fld>
            <a:endParaRPr lang="en-US"/>
          </a:p>
        </p:txBody>
      </p:sp>
      <p:sp>
        <p:nvSpPr>
          <p:cNvPr id="4" name="Footer Placeholder 3">
            <a:extLst>
              <a:ext uri="{FF2B5EF4-FFF2-40B4-BE49-F238E27FC236}">
                <a16:creationId xmlns:a16="http://schemas.microsoft.com/office/drawing/2014/main" id="{CDAF31EE-4565-A643-F2B1-1AFCD4A326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BE4C7D-28F2-6434-426D-9586DB22CE59}"/>
              </a:ext>
            </a:extLst>
          </p:cNvPr>
          <p:cNvSpPr>
            <a:spLocks noGrp="1"/>
          </p:cNvSpPr>
          <p:nvPr>
            <p:ph type="sldNum" sz="quarter" idx="12"/>
          </p:nvPr>
        </p:nvSpPr>
        <p:spPr/>
        <p:txBody>
          <a:bodyPr/>
          <a:lstStyle/>
          <a:p>
            <a:fld id="{6FEAF411-CA5B-3A48-981F-718FAA8C8ADF}" type="slidenum">
              <a:rPr lang="en-US" smtClean="0"/>
              <a:t>‹#›</a:t>
            </a:fld>
            <a:endParaRPr lang="en-US"/>
          </a:p>
        </p:txBody>
      </p:sp>
    </p:spTree>
    <p:extLst>
      <p:ext uri="{BB962C8B-B14F-4D97-AF65-F5344CB8AC3E}">
        <p14:creationId xmlns:p14="http://schemas.microsoft.com/office/powerpoint/2010/main" val="232904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ED8BB5-A5FF-6A7B-3A88-6C545323CD91}"/>
              </a:ext>
            </a:extLst>
          </p:cNvPr>
          <p:cNvSpPr>
            <a:spLocks noGrp="1"/>
          </p:cNvSpPr>
          <p:nvPr>
            <p:ph type="dt" sz="half" idx="10"/>
          </p:nvPr>
        </p:nvSpPr>
        <p:spPr/>
        <p:txBody>
          <a:bodyPr/>
          <a:lstStyle/>
          <a:p>
            <a:fld id="{02BC2531-9516-4646-BF0C-3358767E08B9}" type="datetimeFigureOut">
              <a:rPr lang="en-US" smtClean="0"/>
              <a:t>4/11/23</a:t>
            </a:fld>
            <a:endParaRPr lang="en-US"/>
          </a:p>
        </p:txBody>
      </p:sp>
      <p:sp>
        <p:nvSpPr>
          <p:cNvPr id="3" name="Footer Placeholder 2">
            <a:extLst>
              <a:ext uri="{FF2B5EF4-FFF2-40B4-BE49-F238E27FC236}">
                <a16:creationId xmlns:a16="http://schemas.microsoft.com/office/drawing/2014/main" id="{8D6E0D8C-3D07-B32E-AA5A-06AE155DE0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29274-C34A-CA86-D2AF-E71634E94EAB}"/>
              </a:ext>
            </a:extLst>
          </p:cNvPr>
          <p:cNvSpPr>
            <a:spLocks noGrp="1"/>
          </p:cNvSpPr>
          <p:nvPr>
            <p:ph type="sldNum" sz="quarter" idx="12"/>
          </p:nvPr>
        </p:nvSpPr>
        <p:spPr/>
        <p:txBody>
          <a:bodyPr/>
          <a:lstStyle/>
          <a:p>
            <a:fld id="{6FEAF411-CA5B-3A48-981F-718FAA8C8ADF}" type="slidenum">
              <a:rPr lang="en-US" smtClean="0"/>
              <a:t>‹#›</a:t>
            </a:fld>
            <a:endParaRPr lang="en-US"/>
          </a:p>
        </p:txBody>
      </p:sp>
    </p:spTree>
    <p:extLst>
      <p:ext uri="{BB962C8B-B14F-4D97-AF65-F5344CB8AC3E}">
        <p14:creationId xmlns:p14="http://schemas.microsoft.com/office/powerpoint/2010/main" val="13582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07D0-41C7-43D9-B9DF-D4B02E4C8E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B91EFC-008D-224F-E923-9089C9EEC9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91FA6D-F806-2DC5-F5D8-78006D8AB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C317D7-73BB-112E-EC11-ED7C86AF747F}"/>
              </a:ext>
            </a:extLst>
          </p:cNvPr>
          <p:cNvSpPr>
            <a:spLocks noGrp="1"/>
          </p:cNvSpPr>
          <p:nvPr>
            <p:ph type="dt" sz="half" idx="10"/>
          </p:nvPr>
        </p:nvSpPr>
        <p:spPr/>
        <p:txBody>
          <a:bodyPr/>
          <a:lstStyle/>
          <a:p>
            <a:fld id="{02BC2531-9516-4646-BF0C-3358767E08B9}" type="datetimeFigureOut">
              <a:rPr lang="en-US" smtClean="0"/>
              <a:t>4/11/23</a:t>
            </a:fld>
            <a:endParaRPr lang="en-US"/>
          </a:p>
        </p:txBody>
      </p:sp>
      <p:sp>
        <p:nvSpPr>
          <p:cNvPr id="6" name="Footer Placeholder 5">
            <a:extLst>
              <a:ext uri="{FF2B5EF4-FFF2-40B4-BE49-F238E27FC236}">
                <a16:creationId xmlns:a16="http://schemas.microsoft.com/office/drawing/2014/main" id="{75238F82-5BC2-2D60-2FB1-4A97E620A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B6DDA3-F56E-4125-A7DF-41D096AAC290}"/>
              </a:ext>
            </a:extLst>
          </p:cNvPr>
          <p:cNvSpPr>
            <a:spLocks noGrp="1"/>
          </p:cNvSpPr>
          <p:nvPr>
            <p:ph type="sldNum" sz="quarter" idx="12"/>
          </p:nvPr>
        </p:nvSpPr>
        <p:spPr/>
        <p:txBody>
          <a:bodyPr/>
          <a:lstStyle/>
          <a:p>
            <a:fld id="{6FEAF411-CA5B-3A48-981F-718FAA8C8ADF}" type="slidenum">
              <a:rPr lang="en-US" smtClean="0"/>
              <a:t>‹#›</a:t>
            </a:fld>
            <a:endParaRPr lang="en-US"/>
          </a:p>
        </p:txBody>
      </p:sp>
    </p:spTree>
    <p:extLst>
      <p:ext uri="{BB962C8B-B14F-4D97-AF65-F5344CB8AC3E}">
        <p14:creationId xmlns:p14="http://schemas.microsoft.com/office/powerpoint/2010/main" val="1375619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3071A-7AD5-9C2B-73A9-A5B262C89C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F8D468-89E8-F8DE-AFA7-8F6EF2D03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B14CD2-96DA-4817-2230-448A40654B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CFD48F-9A45-FFDB-D573-931A33C8B9FC}"/>
              </a:ext>
            </a:extLst>
          </p:cNvPr>
          <p:cNvSpPr>
            <a:spLocks noGrp="1"/>
          </p:cNvSpPr>
          <p:nvPr>
            <p:ph type="dt" sz="half" idx="10"/>
          </p:nvPr>
        </p:nvSpPr>
        <p:spPr/>
        <p:txBody>
          <a:bodyPr/>
          <a:lstStyle/>
          <a:p>
            <a:fld id="{02BC2531-9516-4646-BF0C-3358767E08B9}" type="datetimeFigureOut">
              <a:rPr lang="en-US" smtClean="0"/>
              <a:t>4/11/23</a:t>
            </a:fld>
            <a:endParaRPr lang="en-US"/>
          </a:p>
        </p:txBody>
      </p:sp>
      <p:sp>
        <p:nvSpPr>
          <p:cNvPr id="6" name="Footer Placeholder 5">
            <a:extLst>
              <a:ext uri="{FF2B5EF4-FFF2-40B4-BE49-F238E27FC236}">
                <a16:creationId xmlns:a16="http://schemas.microsoft.com/office/drawing/2014/main" id="{5051306B-23B6-786E-5A3B-A9FA20134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69FEDF-D835-7BAD-8AFE-278145204EA7}"/>
              </a:ext>
            </a:extLst>
          </p:cNvPr>
          <p:cNvSpPr>
            <a:spLocks noGrp="1"/>
          </p:cNvSpPr>
          <p:nvPr>
            <p:ph type="sldNum" sz="quarter" idx="12"/>
          </p:nvPr>
        </p:nvSpPr>
        <p:spPr/>
        <p:txBody>
          <a:bodyPr/>
          <a:lstStyle/>
          <a:p>
            <a:fld id="{6FEAF411-CA5B-3A48-981F-718FAA8C8ADF}" type="slidenum">
              <a:rPr lang="en-US" smtClean="0"/>
              <a:t>‹#›</a:t>
            </a:fld>
            <a:endParaRPr lang="en-US"/>
          </a:p>
        </p:txBody>
      </p:sp>
    </p:spTree>
    <p:extLst>
      <p:ext uri="{BB962C8B-B14F-4D97-AF65-F5344CB8AC3E}">
        <p14:creationId xmlns:p14="http://schemas.microsoft.com/office/powerpoint/2010/main" val="4078441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1512D-1893-AE86-ED4A-9DD023A315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D9E45A-1DF0-542F-DF0E-F60BBCDEB0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B8F24-1F87-E240-E9A9-35588863FD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C2531-9516-4646-BF0C-3358767E08B9}" type="datetimeFigureOut">
              <a:rPr lang="en-US" smtClean="0"/>
              <a:t>4/11/23</a:t>
            </a:fld>
            <a:endParaRPr lang="en-US"/>
          </a:p>
        </p:txBody>
      </p:sp>
      <p:sp>
        <p:nvSpPr>
          <p:cNvPr id="5" name="Footer Placeholder 4">
            <a:extLst>
              <a:ext uri="{FF2B5EF4-FFF2-40B4-BE49-F238E27FC236}">
                <a16:creationId xmlns:a16="http://schemas.microsoft.com/office/drawing/2014/main" id="{8F2EA050-5702-A98E-5AD8-EF702757D9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AEA134-C827-652D-5FFE-DEA4A56E4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EAF411-CA5B-3A48-981F-718FAA8C8ADF}" type="slidenum">
              <a:rPr lang="en-US" smtClean="0"/>
              <a:t>‹#›</a:t>
            </a:fld>
            <a:endParaRPr lang="en-US"/>
          </a:p>
        </p:txBody>
      </p:sp>
      <p:pic>
        <p:nvPicPr>
          <p:cNvPr id="7" name="Picture 2">
            <a:extLst>
              <a:ext uri="{FF2B5EF4-FFF2-40B4-BE49-F238E27FC236}">
                <a16:creationId xmlns:a16="http://schemas.microsoft.com/office/drawing/2014/main" id="{54AD2831-2BE0-529B-6104-116F25283DC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47168" y="185738"/>
            <a:ext cx="1748526" cy="69941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Rollercoaster Up with solid fill">
            <a:extLst>
              <a:ext uri="{FF2B5EF4-FFF2-40B4-BE49-F238E27FC236}">
                <a16:creationId xmlns:a16="http://schemas.microsoft.com/office/drawing/2014/main" id="{90E5A244-293B-6D05-7625-0D4F88B234A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677346" y="6084938"/>
            <a:ext cx="424716" cy="424716"/>
          </a:xfrm>
          <a:prstGeom prst="rect">
            <a:avLst/>
          </a:prstGeom>
        </p:spPr>
      </p:pic>
      <p:cxnSp>
        <p:nvCxnSpPr>
          <p:cNvPr id="9" name="Straight Connector 8">
            <a:extLst>
              <a:ext uri="{FF2B5EF4-FFF2-40B4-BE49-F238E27FC236}">
                <a16:creationId xmlns:a16="http://schemas.microsoft.com/office/drawing/2014/main" id="{A5F67055-2182-FE65-8926-14DF2905D6FF}"/>
              </a:ext>
            </a:extLst>
          </p:cNvPr>
          <p:cNvCxnSpPr/>
          <p:nvPr userDrawn="1"/>
        </p:nvCxnSpPr>
        <p:spPr>
          <a:xfrm>
            <a:off x="0" y="6431797"/>
            <a:ext cx="1219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177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30.png"/><Relationship Id="rId7" Type="http://schemas.openxmlformats.org/officeDocument/2006/relationships/image" Target="../media/image29.svg"/><Relationship Id="rId12"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2.svg"/><Relationship Id="rId5" Type="http://schemas.openxmlformats.org/officeDocument/2006/relationships/image" Target="../media/image31.png"/><Relationship Id="rId10" Type="http://schemas.openxmlformats.org/officeDocument/2006/relationships/image" Target="../media/image11.png"/><Relationship Id="rId4" Type="http://schemas.openxmlformats.org/officeDocument/2006/relationships/image" Target="../media/image27.png"/><Relationship Id="rId9"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4.svg"/><Relationship Id="rId3" Type="http://schemas.openxmlformats.org/officeDocument/2006/relationships/image" Target="../media/image32.png"/><Relationship Id="rId7" Type="http://schemas.openxmlformats.org/officeDocument/2006/relationships/image" Target="../media/image12.svg"/><Relationship Id="rId12"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9.svg"/><Relationship Id="rId5" Type="http://schemas.openxmlformats.org/officeDocument/2006/relationships/image" Target="../media/image10.sv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8.png"/><Relationship Id="rId7" Type="http://schemas.openxmlformats.org/officeDocument/2006/relationships/image" Target="../media/image11.png"/><Relationship Id="rId12" Type="http://schemas.openxmlformats.org/officeDocument/2006/relationships/image" Target="../media/image34.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29.sv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35.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38.png"/><Relationship Id="rId5" Type="http://schemas.openxmlformats.org/officeDocument/2006/relationships/image" Target="../media/image37.png"/><Relationship Id="rId10" Type="http://schemas.microsoft.com/office/2017/06/relationships/model3d" Target="../media/model3d2.glb"/><Relationship Id="rId4" Type="http://schemas.openxmlformats.org/officeDocument/2006/relationships/image" Target="../media/image10.svg"/><Relationship Id="rId9"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1.png"/><Relationship Id="rId5" Type="http://schemas.microsoft.com/office/2017/06/relationships/model3d" Target="../media/model3d2.glb"/><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4.emf"/></Relationships>
</file>

<file path=ppt/slides/_rels/slide2.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svg"/><Relationship Id="rId9" Type="http://schemas.openxmlformats.org/officeDocument/2006/relationships/chart" Target="../charts/chart1.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22.png"/><Relationship Id="rId5" Type="http://schemas.openxmlformats.org/officeDocument/2006/relationships/image" Target="../media/image11.png"/><Relationship Id="rId10" Type="http://schemas.openxmlformats.org/officeDocument/2006/relationships/image" Target="../media/image21.svg"/><Relationship Id="rId4" Type="http://schemas.openxmlformats.org/officeDocument/2006/relationships/image" Target="../media/image10.svg"/><Relationship Id="rId9" Type="http://schemas.openxmlformats.org/officeDocument/2006/relationships/image" Target="../media/image20.png"/><Relationship Id="rId14" Type="http://schemas.openxmlformats.org/officeDocument/2006/relationships/image" Target="../media/image25.svg"/></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26.svg"/><Relationship Id="rId9" Type="http://schemas.openxmlformats.org/officeDocument/2006/relationships/image" Target="../media/image15.png"/><Relationship Id="rId1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93234C0-5C1E-D6C6-0BA9-E7B7286FDD58}"/>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96130DC4-2E8F-AB4E-C7A8-C483B19DA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49" y="1714500"/>
            <a:ext cx="8572502"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EB12958F-F61D-15BB-BCC2-3AF62C2FAC6F}"/>
              </a:ext>
            </a:extLst>
          </p:cNvPr>
          <p:cNvSpPr>
            <a:spLocks noGrp="1"/>
          </p:cNvSpPr>
          <p:nvPr>
            <p:ph type="subTitle" idx="1"/>
          </p:nvPr>
        </p:nvSpPr>
        <p:spPr>
          <a:xfrm>
            <a:off x="1524000" y="5330200"/>
            <a:ext cx="9144000" cy="1033022"/>
          </a:xfrm>
        </p:spPr>
        <p:txBody>
          <a:bodyPr/>
          <a:lstStyle/>
          <a:p>
            <a:r>
              <a:rPr lang="en-US" sz="3200" b="1">
                <a:solidFill>
                  <a:schemeClr val="bg1"/>
                </a:solidFill>
                <a:latin typeface="Futura" panose="020B0602020204020303" pitchFamily="34" charset="-79"/>
                <a:cs typeface="Futura" panose="020B0602020204020303" pitchFamily="34" charset="-79"/>
              </a:rPr>
              <a:t>Group 1:</a:t>
            </a:r>
          </a:p>
          <a:p>
            <a:r>
              <a:rPr lang="en-US">
                <a:solidFill>
                  <a:schemeClr val="bg1"/>
                </a:solidFill>
              </a:rPr>
              <a:t>Alex, Jon, Louis, Maëlys, </a:t>
            </a:r>
            <a:r>
              <a:rPr lang="en-US" err="1">
                <a:solidFill>
                  <a:schemeClr val="bg1"/>
                </a:solidFill>
              </a:rPr>
              <a:t>Teghwin</a:t>
            </a:r>
            <a:r>
              <a:rPr lang="en-US">
                <a:solidFill>
                  <a:schemeClr val="bg1"/>
                </a:solidFill>
              </a:rPr>
              <a:t>, Thomas </a:t>
            </a:r>
          </a:p>
          <a:p>
            <a:endParaRPr lang="en-US"/>
          </a:p>
        </p:txBody>
      </p:sp>
      <p:sp>
        <p:nvSpPr>
          <p:cNvPr id="6" name="Rounded Rectangle 5">
            <a:extLst>
              <a:ext uri="{FF2B5EF4-FFF2-40B4-BE49-F238E27FC236}">
                <a16:creationId xmlns:a16="http://schemas.microsoft.com/office/drawing/2014/main" id="{D3CBC702-0B54-D922-4C05-72A906EF7FB7}"/>
              </a:ext>
            </a:extLst>
          </p:cNvPr>
          <p:cNvSpPr/>
          <p:nvPr/>
        </p:nvSpPr>
        <p:spPr>
          <a:xfrm>
            <a:off x="-7078632" y="1632046"/>
            <a:ext cx="4430145"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ounded Rectangle 6">
            <a:extLst>
              <a:ext uri="{FF2B5EF4-FFF2-40B4-BE49-F238E27FC236}">
                <a16:creationId xmlns:a16="http://schemas.microsoft.com/office/drawing/2014/main" id="{DD0BE49C-F82B-E7AE-620F-E8CE9FDC4D7B}"/>
              </a:ext>
            </a:extLst>
          </p:cNvPr>
          <p:cNvSpPr/>
          <p:nvPr/>
        </p:nvSpPr>
        <p:spPr>
          <a:xfrm>
            <a:off x="-7078633" y="2598267"/>
            <a:ext cx="5020831"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ounded Rectangle 8">
            <a:extLst>
              <a:ext uri="{FF2B5EF4-FFF2-40B4-BE49-F238E27FC236}">
                <a16:creationId xmlns:a16="http://schemas.microsoft.com/office/drawing/2014/main" id="{D1CFFA3C-624E-6AF1-EFFD-E6741FB0D4E6}"/>
              </a:ext>
            </a:extLst>
          </p:cNvPr>
          <p:cNvSpPr/>
          <p:nvPr/>
        </p:nvSpPr>
        <p:spPr>
          <a:xfrm>
            <a:off x="-7078635" y="3564488"/>
            <a:ext cx="5611517"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0934B0B0-A429-8A4D-BF06-1C1DC651397B}"/>
              </a:ext>
            </a:extLst>
          </p:cNvPr>
          <p:cNvSpPr/>
          <p:nvPr/>
        </p:nvSpPr>
        <p:spPr>
          <a:xfrm>
            <a:off x="-7078636" y="4530709"/>
            <a:ext cx="6202203"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DD7BB795-D52B-3C4A-9549-D88374976A02}"/>
              </a:ext>
            </a:extLst>
          </p:cNvPr>
          <p:cNvSpPr/>
          <p:nvPr/>
        </p:nvSpPr>
        <p:spPr>
          <a:xfrm>
            <a:off x="-7078638" y="5496930"/>
            <a:ext cx="6792889"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E69DEBFA-C5A1-E5B9-4569-A49E06F92BE8}"/>
              </a:ext>
            </a:extLst>
          </p:cNvPr>
          <p:cNvSpPr/>
          <p:nvPr/>
        </p:nvSpPr>
        <p:spPr>
          <a:xfrm>
            <a:off x="-6929627" y="1771813"/>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1</a:t>
            </a:r>
          </a:p>
        </p:txBody>
      </p:sp>
      <p:sp>
        <p:nvSpPr>
          <p:cNvPr id="13" name="Oval 12">
            <a:extLst>
              <a:ext uri="{FF2B5EF4-FFF2-40B4-BE49-F238E27FC236}">
                <a16:creationId xmlns:a16="http://schemas.microsoft.com/office/drawing/2014/main" id="{16110081-1E1B-E330-D889-58919F4B0460}"/>
              </a:ext>
            </a:extLst>
          </p:cNvPr>
          <p:cNvSpPr/>
          <p:nvPr/>
        </p:nvSpPr>
        <p:spPr>
          <a:xfrm>
            <a:off x="-6929627" y="2738034"/>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2</a:t>
            </a:r>
          </a:p>
        </p:txBody>
      </p:sp>
      <p:sp>
        <p:nvSpPr>
          <p:cNvPr id="14" name="Oval 13">
            <a:extLst>
              <a:ext uri="{FF2B5EF4-FFF2-40B4-BE49-F238E27FC236}">
                <a16:creationId xmlns:a16="http://schemas.microsoft.com/office/drawing/2014/main" id="{91D2B990-C472-C029-936C-6CB1B763597A}"/>
              </a:ext>
            </a:extLst>
          </p:cNvPr>
          <p:cNvSpPr/>
          <p:nvPr/>
        </p:nvSpPr>
        <p:spPr>
          <a:xfrm>
            <a:off x="-6925537" y="3703198"/>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3</a:t>
            </a:r>
            <a:endParaRPr lang="en-CA" sz="2400" b="1">
              <a:solidFill>
                <a:srgbClr val="EA4D3C"/>
              </a:solidFill>
              <a:latin typeface="Avenir Black" panose="02000503020000020003" pitchFamily="2" charset="0"/>
            </a:endParaRPr>
          </a:p>
        </p:txBody>
      </p:sp>
      <p:sp>
        <p:nvSpPr>
          <p:cNvPr id="15" name="Oval 14">
            <a:extLst>
              <a:ext uri="{FF2B5EF4-FFF2-40B4-BE49-F238E27FC236}">
                <a16:creationId xmlns:a16="http://schemas.microsoft.com/office/drawing/2014/main" id="{5C46C132-450F-2AAE-C30F-A788909A8246}"/>
              </a:ext>
            </a:extLst>
          </p:cNvPr>
          <p:cNvSpPr/>
          <p:nvPr/>
        </p:nvSpPr>
        <p:spPr>
          <a:xfrm>
            <a:off x="-6921447" y="4668362"/>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4</a:t>
            </a:r>
            <a:endParaRPr lang="en-CA" sz="2400" b="1">
              <a:solidFill>
                <a:srgbClr val="EA4D3C"/>
              </a:solidFill>
              <a:latin typeface="Avenir Black" panose="02000503020000020003" pitchFamily="2" charset="0"/>
            </a:endParaRPr>
          </a:p>
        </p:txBody>
      </p:sp>
      <p:sp>
        <p:nvSpPr>
          <p:cNvPr id="16" name="Oval 15">
            <a:extLst>
              <a:ext uri="{FF2B5EF4-FFF2-40B4-BE49-F238E27FC236}">
                <a16:creationId xmlns:a16="http://schemas.microsoft.com/office/drawing/2014/main" id="{6242F49B-2026-1486-6181-13BB66465B24}"/>
              </a:ext>
            </a:extLst>
          </p:cNvPr>
          <p:cNvSpPr/>
          <p:nvPr/>
        </p:nvSpPr>
        <p:spPr>
          <a:xfrm>
            <a:off x="-6917357" y="5633526"/>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5</a:t>
            </a:r>
            <a:endParaRPr lang="en-CA" sz="2400" b="1">
              <a:solidFill>
                <a:srgbClr val="EA4D3C"/>
              </a:solidFill>
              <a:latin typeface="Avenir Black" panose="02000503020000020003" pitchFamily="2" charset="0"/>
            </a:endParaRPr>
          </a:p>
        </p:txBody>
      </p:sp>
      <p:sp>
        <p:nvSpPr>
          <p:cNvPr id="17" name="TextBox 16">
            <a:extLst>
              <a:ext uri="{FF2B5EF4-FFF2-40B4-BE49-F238E27FC236}">
                <a16:creationId xmlns:a16="http://schemas.microsoft.com/office/drawing/2014/main" id="{A407DA2A-F08B-998A-CBC3-33B32FE35BA3}"/>
              </a:ext>
            </a:extLst>
          </p:cNvPr>
          <p:cNvSpPr txBox="1"/>
          <p:nvPr/>
        </p:nvSpPr>
        <p:spPr>
          <a:xfrm>
            <a:off x="-6246244" y="1763878"/>
            <a:ext cx="3998692"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Problem Overview</a:t>
            </a:r>
          </a:p>
        </p:txBody>
      </p:sp>
      <p:sp>
        <p:nvSpPr>
          <p:cNvPr id="18" name="TextBox 17">
            <a:extLst>
              <a:ext uri="{FF2B5EF4-FFF2-40B4-BE49-F238E27FC236}">
                <a16:creationId xmlns:a16="http://schemas.microsoft.com/office/drawing/2014/main" id="{1E5C09EB-FCBF-8579-570D-FAF6E12E1F22}"/>
              </a:ext>
            </a:extLst>
          </p:cNvPr>
          <p:cNvSpPr txBox="1"/>
          <p:nvPr/>
        </p:nvSpPr>
        <p:spPr>
          <a:xfrm>
            <a:off x="-6246245" y="2758648"/>
            <a:ext cx="4425411"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Mission &amp; Objectives</a:t>
            </a:r>
          </a:p>
        </p:txBody>
      </p:sp>
      <p:sp>
        <p:nvSpPr>
          <p:cNvPr id="19" name="TextBox 18">
            <a:extLst>
              <a:ext uri="{FF2B5EF4-FFF2-40B4-BE49-F238E27FC236}">
                <a16:creationId xmlns:a16="http://schemas.microsoft.com/office/drawing/2014/main" id="{0B093978-BB2D-F879-564D-E81A162EB840}"/>
              </a:ext>
            </a:extLst>
          </p:cNvPr>
          <p:cNvSpPr txBox="1"/>
          <p:nvPr/>
        </p:nvSpPr>
        <p:spPr>
          <a:xfrm>
            <a:off x="-6246244" y="3698610"/>
            <a:ext cx="4425406"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Room Network</a:t>
            </a:r>
          </a:p>
        </p:txBody>
      </p:sp>
      <p:sp>
        <p:nvSpPr>
          <p:cNvPr id="20" name="TextBox 19">
            <a:extLst>
              <a:ext uri="{FF2B5EF4-FFF2-40B4-BE49-F238E27FC236}">
                <a16:creationId xmlns:a16="http://schemas.microsoft.com/office/drawing/2014/main" id="{3B02ED75-3429-EA5F-646E-24E33D15AB4F}"/>
              </a:ext>
            </a:extLst>
          </p:cNvPr>
          <p:cNvSpPr txBox="1"/>
          <p:nvPr/>
        </p:nvSpPr>
        <p:spPr>
          <a:xfrm>
            <a:off x="-6262852" y="4662541"/>
            <a:ext cx="5626682" cy="461665"/>
          </a:xfrm>
          <a:prstGeom prst="rect">
            <a:avLst/>
          </a:prstGeom>
          <a:noFill/>
        </p:spPr>
        <p:txBody>
          <a:bodyPr wrap="square" lIns="91440" tIns="45720" rIns="91440" bIns="45720" anchor="t">
            <a:spAutoFit/>
          </a:bodyPr>
          <a:lstStyle/>
          <a:p>
            <a:r>
              <a:rPr lang="en-CA" sz="2400" b="1">
                <a:solidFill>
                  <a:schemeClr val="accent1"/>
                </a:solidFill>
                <a:latin typeface="Avenir Black"/>
              </a:rPr>
              <a:t>Star Schema</a:t>
            </a:r>
          </a:p>
        </p:txBody>
      </p:sp>
      <p:sp>
        <p:nvSpPr>
          <p:cNvPr id="21" name="TextBox 20">
            <a:extLst>
              <a:ext uri="{FF2B5EF4-FFF2-40B4-BE49-F238E27FC236}">
                <a16:creationId xmlns:a16="http://schemas.microsoft.com/office/drawing/2014/main" id="{63C1725E-9759-347C-830A-75339D979FC4}"/>
              </a:ext>
            </a:extLst>
          </p:cNvPr>
          <p:cNvSpPr txBox="1"/>
          <p:nvPr/>
        </p:nvSpPr>
        <p:spPr>
          <a:xfrm>
            <a:off x="-6246245" y="5622267"/>
            <a:ext cx="5279401"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Key Takeaways</a:t>
            </a:r>
          </a:p>
        </p:txBody>
      </p:sp>
      <p:pic>
        <p:nvPicPr>
          <p:cNvPr id="22" name="Picture 2" descr="9 Tips for Taking Apart, Moving and Reassembling Ikea Furniture - Homeli">
            <a:extLst>
              <a:ext uri="{FF2B5EF4-FFF2-40B4-BE49-F238E27FC236}">
                <a16:creationId xmlns:a16="http://schemas.microsoft.com/office/drawing/2014/main" id="{7CD90B12-9B3B-7AFF-9AD2-AAE210B37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6401" y="1027906"/>
            <a:ext cx="4968172" cy="496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896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A15FF554-9AB0-F8B4-FC66-C114D5735E33}"/>
              </a:ext>
            </a:extLst>
          </p:cNvPr>
          <p:cNvPicPr>
            <a:picLocks noChangeAspect="1"/>
          </p:cNvPicPr>
          <p:nvPr/>
        </p:nvPicPr>
        <p:blipFill>
          <a:blip r:embed="rId3"/>
          <a:stretch>
            <a:fillRect/>
          </a:stretch>
        </p:blipFill>
        <p:spPr>
          <a:xfrm>
            <a:off x="12305624" y="1714322"/>
            <a:ext cx="4134743" cy="2977150"/>
          </a:xfrm>
          <a:prstGeom prst="rect">
            <a:avLst/>
          </a:prstGeom>
        </p:spPr>
      </p:pic>
      <p:pic>
        <p:nvPicPr>
          <p:cNvPr id="8" name="Picture 7">
            <a:extLst>
              <a:ext uri="{FF2B5EF4-FFF2-40B4-BE49-F238E27FC236}">
                <a16:creationId xmlns:a16="http://schemas.microsoft.com/office/drawing/2014/main" id="{DD3F4E39-BFD2-C45E-DC69-2BEFC3408B3B}"/>
              </a:ext>
            </a:extLst>
          </p:cNvPr>
          <p:cNvPicPr>
            <a:picLocks noChangeAspect="1"/>
          </p:cNvPicPr>
          <p:nvPr/>
        </p:nvPicPr>
        <p:blipFill>
          <a:blip r:embed="rId4"/>
          <a:stretch>
            <a:fillRect/>
          </a:stretch>
        </p:blipFill>
        <p:spPr>
          <a:xfrm>
            <a:off x="4843169" y="1223395"/>
            <a:ext cx="6980653" cy="5024928"/>
          </a:xfrm>
          <a:prstGeom prst="rect">
            <a:avLst/>
          </a:prstGeom>
        </p:spPr>
      </p:pic>
      <p:pic>
        <p:nvPicPr>
          <p:cNvPr id="10" name="Picture 9" descr="A picture containing accessory&#10;&#10;Description automatically generated">
            <a:extLst>
              <a:ext uri="{FF2B5EF4-FFF2-40B4-BE49-F238E27FC236}">
                <a16:creationId xmlns:a16="http://schemas.microsoft.com/office/drawing/2014/main" id="{AEEDFA74-17FB-FD1F-231F-4BE9C5246A0B}"/>
              </a:ext>
            </a:extLst>
          </p:cNvPr>
          <p:cNvPicPr>
            <a:picLocks noChangeAspect="1"/>
          </p:cNvPicPr>
          <p:nvPr/>
        </p:nvPicPr>
        <p:blipFill>
          <a:blip r:embed="rId5"/>
          <a:stretch>
            <a:fillRect/>
          </a:stretch>
        </p:blipFill>
        <p:spPr>
          <a:xfrm>
            <a:off x="12304497" y="-1328933"/>
            <a:ext cx="4135870" cy="2977150"/>
          </a:xfrm>
          <a:prstGeom prst="rect">
            <a:avLst/>
          </a:prstGeom>
        </p:spPr>
      </p:pic>
      <p:grpSp>
        <p:nvGrpSpPr>
          <p:cNvPr id="36" name="Group 35">
            <a:extLst>
              <a:ext uri="{FF2B5EF4-FFF2-40B4-BE49-F238E27FC236}">
                <a16:creationId xmlns:a16="http://schemas.microsoft.com/office/drawing/2014/main" id="{A7CDC168-CDF4-1A98-2C9E-0BE85CE81CF5}"/>
              </a:ext>
            </a:extLst>
          </p:cNvPr>
          <p:cNvGrpSpPr/>
          <p:nvPr/>
        </p:nvGrpSpPr>
        <p:grpSpPr>
          <a:xfrm>
            <a:off x="267507" y="1483152"/>
            <a:ext cx="5828493" cy="4681863"/>
            <a:chOff x="267507" y="1483152"/>
            <a:chExt cx="5828493" cy="4681863"/>
          </a:xfrm>
        </p:grpSpPr>
        <p:sp>
          <p:nvSpPr>
            <p:cNvPr id="11" name="Content Placeholder 2">
              <a:extLst>
                <a:ext uri="{FF2B5EF4-FFF2-40B4-BE49-F238E27FC236}">
                  <a16:creationId xmlns:a16="http://schemas.microsoft.com/office/drawing/2014/main" id="{03444F08-22D6-6B3E-5FBA-3CE3EDCAE8E3}"/>
                </a:ext>
              </a:extLst>
            </p:cNvPr>
            <p:cNvSpPr txBox="1">
              <a:spLocks/>
            </p:cNvSpPr>
            <p:nvPr/>
          </p:nvSpPr>
          <p:spPr>
            <a:xfrm rot="16200000">
              <a:off x="-141655" y="1894369"/>
              <a:ext cx="1431533" cy="613208"/>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err="1">
                  <a:solidFill>
                    <a:schemeClr val="accent4"/>
                  </a:solidFill>
                  <a:latin typeface="Avenir Black" panose="02000503020000020003" pitchFamily="2" charset="0"/>
                </a:rPr>
                <a:t>Lvl</a:t>
              </a:r>
              <a:r>
                <a:rPr lang="en-CA" sz="2400">
                  <a:solidFill>
                    <a:schemeClr val="accent4"/>
                  </a:solidFill>
                  <a:latin typeface="Avenir Black" panose="02000503020000020003" pitchFamily="2" charset="0"/>
                </a:rPr>
                <a:t> 1:</a:t>
              </a:r>
            </a:p>
          </p:txBody>
        </p:sp>
        <p:sp>
          <p:nvSpPr>
            <p:cNvPr id="12" name="Content Placeholder 2">
              <a:extLst>
                <a:ext uri="{FF2B5EF4-FFF2-40B4-BE49-F238E27FC236}">
                  <a16:creationId xmlns:a16="http://schemas.microsoft.com/office/drawing/2014/main" id="{1ACA699A-5082-1281-2EB4-2378780DFEBD}"/>
                </a:ext>
              </a:extLst>
            </p:cNvPr>
            <p:cNvSpPr txBox="1">
              <a:spLocks/>
            </p:cNvSpPr>
            <p:nvPr/>
          </p:nvSpPr>
          <p:spPr>
            <a:xfrm>
              <a:off x="952158" y="1483152"/>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Living Room</a:t>
              </a:r>
            </a:p>
          </p:txBody>
        </p:sp>
        <p:sp>
          <p:nvSpPr>
            <p:cNvPr id="14" name="Content Placeholder 2">
              <a:extLst>
                <a:ext uri="{FF2B5EF4-FFF2-40B4-BE49-F238E27FC236}">
                  <a16:creationId xmlns:a16="http://schemas.microsoft.com/office/drawing/2014/main" id="{FF9F667B-20C3-92E9-DD4F-61C26667400E}"/>
                </a:ext>
              </a:extLst>
            </p:cNvPr>
            <p:cNvSpPr txBox="1">
              <a:spLocks/>
            </p:cNvSpPr>
            <p:nvPr/>
          </p:nvSpPr>
          <p:spPr>
            <a:xfrm>
              <a:off x="952158" y="1973733"/>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Home Office</a:t>
              </a:r>
            </a:p>
          </p:txBody>
        </p:sp>
        <p:sp>
          <p:nvSpPr>
            <p:cNvPr id="15" name="Content Placeholder 2">
              <a:extLst>
                <a:ext uri="{FF2B5EF4-FFF2-40B4-BE49-F238E27FC236}">
                  <a16:creationId xmlns:a16="http://schemas.microsoft.com/office/drawing/2014/main" id="{72721D85-6EBD-C754-0E0B-52EBCE61D5AC}"/>
                </a:ext>
              </a:extLst>
            </p:cNvPr>
            <p:cNvSpPr txBox="1">
              <a:spLocks/>
            </p:cNvSpPr>
            <p:nvPr/>
          </p:nvSpPr>
          <p:spPr>
            <a:xfrm>
              <a:off x="952158" y="2464314"/>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a:solidFill>
                    <a:schemeClr val="accent1"/>
                  </a:solidFill>
                  <a:latin typeface="Avenir Heavy" panose="02000503020000020003" pitchFamily="2" charset="0"/>
                </a:rPr>
                <a:t>Bedroom</a:t>
              </a:r>
            </a:p>
          </p:txBody>
        </p:sp>
        <p:sp>
          <p:nvSpPr>
            <p:cNvPr id="22" name="Content Placeholder 2">
              <a:extLst>
                <a:ext uri="{FF2B5EF4-FFF2-40B4-BE49-F238E27FC236}">
                  <a16:creationId xmlns:a16="http://schemas.microsoft.com/office/drawing/2014/main" id="{AFF3F06B-90BF-5AB2-5AC8-61267AA5A20A}"/>
                </a:ext>
              </a:extLst>
            </p:cNvPr>
            <p:cNvSpPr txBox="1">
              <a:spLocks/>
            </p:cNvSpPr>
            <p:nvPr/>
          </p:nvSpPr>
          <p:spPr>
            <a:xfrm rot="16200000">
              <a:off x="103636" y="3272905"/>
              <a:ext cx="940952" cy="613208"/>
            </a:xfrm>
            <a:prstGeom prst="rect">
              <a:avLst/>
            </a:prstGeom>
            <a:solidFill>
              <a:schemeClr val="accent1"/>
            </a:solidFill>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err="1">
                  <a:solidFill>
                    <a:schemeClr val="accent4"/>
                  </a:solidFill>
                  <a:latin typeface="Avenir Black" panose="02000503020000020003" pitchFamily="2" charset="0"/>
                </a:rPr>
                <a:t>Lvl</a:t>
              </a:r>
              <a:r>
                <a:rPr lang="en-CA" sz="2400">
                  <a:solidFill>
                    <a:schemeClr val="accent4"/>
                  </a:solidFill>
                  <a:latin typeface="Avenir Black" panose="02000503020000020003" pitchFamily="2" charset="0"/>
                </a:rPr>
                <a:t> 2:</a:t>
              </a:r>
            </a:p>
          </p:txBody>
        </p:sp>
        <p:sp>
          <p:nvSpPr>
            <p:cNvPr id="23" name="Content Placeholder 2">
              <a:extLst>
                <a:ext uri="{FF2B5EF4-FFF2-40B4-BE49-F238E27FC236}">
                  <a16:creationId xmlns:a16="http://schemas.microsoft.com/office/drawing/2014/main" id="{0718B83E-B857-9433-B502-129AE216B281}"/>
                </a:ext>
              </a:extLst>
            </p:cNvPr>
            <p:cNvSpPr txBox="1">
              <a:spLocks/>
            </p:cNvSpPr>
            <p:nvPr/>
          </p:nvSpPr>
          <p:spPr>
            <a:xfrm rot="16200000">
              <a:off x="-387257" y="4897043"/>
              <a:ext cx="1922736" cy="613208"/>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err="1">
                  <a:solidFill>
                    <a:schemeClr val="accent4"/>
                  </a:solidFill>
                  <a:latin typeface="Avenir Black" panose="02000503020000020003" pitchFamily="2" charset="0"/>
                </a:rPr>
                <a:t>Lvl</a:t>
              </a:r>
              <a:r>
                <a:rPr lang="en-CA" sz="2400">
                  <a:solidFill>
                    <a:schemeClr val="accent4"/>
                  </a:solidFill>
                  <a:latin typeface="Avenir Black" panose="02000503020000020003" pitchFamily="2" charset="0"/>
                </a:rPr>
                <a:t> 3:</a:t>
              </a:r>
            </a:p>
          </p:txBody>
        </p:sp>
        <p:sp>
          <p:nvSpPr>
            <p:cNvPr id="24" name="Content Placeholder 2">
              <a:extLst>
                <a:ext uri="{FF2B5EF4-FFF2-40B4-BE49-F238E27FC236}">
                  <a16:creationId xmlns:a16="http://schemas.microsoft.com/office/drawing/2014/main" id="{05156551-6E84-8653-AA3C-CB0DD0FA09B7}"/>
                </a:ext>
              </a:extLst>
            </p:cNvPr>
            <p:cNvSpPr txBox="1">
              <a:spLocks/>
            </p:cNvSpPr>
            <p:nvPr/>
          </p:nvSpPr>
          <p:spPr>
            <a:xfrm>
              <a:off x="952158" y="3106978"/>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Beds</a:t>
              </a:r>
            </a:p>
          </p:txBody>
        </p:sp>
        <p:sp>
          <p:nvSpPr>
            <p:cNvPr id="25" name="Content Placeholder 2">
              <a:extLst>
                <a:ext uri="{FF2B5EF4-FFF2-40B4-BE49-F238E27FC236}">
                  <a16:creationId xmlns:a16="http://schemas.microsoft.com/office/drawing/2014/main" id="{A86F57F9-6982-BABB-95B4-D1DB7605A959}"/>
                </a:ext>
              </a:extLst>
            </p:cNvPr>
            <p:cNvSpPr txBox="1">
              <a:spLocks/>
            </p:cNvSpPr>
            <p:nvPr/>
          </p:nvSpPr>
          <p:spPr>
            <a:xfrm>
              <a:off x="952158" y="3597559"/>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Tables</a:t>
              </a:r>
            </a:p>
          </p:txBody>
        </p:sp>
        <p:sp>
          <p:nvSpPr>
            <p:cNvPr id="26" name="Content Placeholder 2">
              <a:extLst>
                <a:ext uri="{FF2B5EF4-FFF2-40B4-BE49-F238E27FC236}">
                  <a16:creationId xmlns:a16="http://schemas.microsoft.com/office/drawing/2014/main" id="{5BBBF4EA-2850-6A6F-A0EA-F097B32DC47A}"/>
                </a:ext>
              </a:extLst>
            </p:cNvPr>
            <p:cNvSpPr txBox="1">
              <a:spLocks/>
            </p:cNvSpPr>
            <p:nvPr/>
          </p:nvSpPr>
          <p:spPr>
            <a:xfrm>
              <a:off x="2572018" y="3106978"/>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Cabinets</a:t>
              </a:r>
            </a:p>
          </p:txBody>
        </p:sp>
        <p:sp>
          <p:nvSpPr>
            <p:cNvPr id="27" name="Content Placeholder 2">
              <a:extLst>
                <a:ext uri="{FF2B5EF4-FFF2-40B4-BE49-F238E27FC236}">
                  <a16:creationId xmlns:a16="http://schemas.microsoft.com/office/drawing/2014/main" id="{D58ABD4C-D2F6-65F4-A55C-17925868A26D}"/>
                </a:ext>
              </a:extLst>
            </p:cNvPr>
            <p:cNvSpPr txBox="1">
              <a:spLocks/>
            </p:cNvSpPr>
            <p:nvPr/>
          </p:nvSpPr>
          <p:spPr>
            <a:xfrm>
              <a:off x="2572018" y="3597559"/>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Shelves</a:t>
              </a:r>
            </a:p>
          </p:txBody>
        </p:sp>
        <p:sp>
          <p:nvSpPr>
            <p:cNvPr id="28" name="Content Placeholder 2">
              <a:extLst>
                <a:ext uri="{FF2B5EF4-FFF2-40B4-BE49-F238E27FC236}">
                  <a16:creationId xmlns:a16="http://schemas.microsoft.com/office/drawing/2014/main" id="{4D40CEAF-F3B0-28BC-7603-E91F65585BD5}"/>
                </a:ext>
              </a:extLst>
            </p:cNvPr>
            <p:cNvSpPr txBox="1">
              <a:spLocks/>
            </p:cNvSpPr>
            <p:nvPr/>
          </p:nvSpPr>
          <p:spPr>
            <a:xfrm>
              <a:off x="964889" y="4240846"/>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Beds:</a:t>
              </a:r>
              <a:r>
                <a:rPr lang="en-CA" sz="1800" i="1">
                  <a:solidFill>
                    <a:schemeClr val="accent1"/>
                  </a:solidFill>
                  <a:latin typeface="Avenir Book"/>
                </a:rPr>
                <a:t> King &amp; queen, twin, bunk</a:t>
              </a:r>
            </a:p>
          </p:txBody>
        </p:sp>
        <p:sp>
          <p:nvSpPr>
            <p:cNvPr id="29" name="Content Placeholder 2">
              <a:extLst>
                <a:ext uri="{FF2B5EF4-FFF2-40B4-BE49-F238E27FC236}">
                  <a16:creationId xmlns:a16="http://schemas.microsoft.com/office/drawing/2014/main" id="{0C899A1C-2A41-6E43-FE72-7DB47A3A4B55}"/>
                </a:ext>
              </a:extLst>
            </p:cNvPr>
            <p:cNvSpPr txBox="1">
              <a:spLocks/>
            </p:cNvSpPr>
            <p:nvPr/>
          </p:nvSpPr>
          <p:spPr>
            <a:xfrm>
              <a:off x="964889" y="4731427"/>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Tables: </a:t>
              </a:r>
              <a:r>
                <a:rPr lang="en-CA" sz="1800" i="1">
                  <a:solidFill>
                    <a:schemeClr val="accent1"/>
                  </a:solidFill>
                  <a:latin typeface="Avenir Book"/>
                </a:rPr>
                <a:t>Desks, nightstands, side tables</a:t>
              </a:r>
            </a:p>
          </p:txBody>
        </p:sp>
        <p:sp>
          <p:nvSpPr>
            <p:cNvPr id="30" name="Content Placeholder 2">
              <a:extLst>
                <a:ext uri="{FF2B5EF4-FFF2-40B4-BE49-F238E27FC236}">
                  <a16:creationId xmlns:a16="http://schemas.microsoft.com/office/drawing/2014/main" id="{4BF1AF1F-1CCD-B5A8-98F9-0D1F83E06174}"/>
                </a:ext>
              </a:extLst>
            </p:cNvPr>
            <p:cNvSpPr txBox="1">
              <a:spLocks/>
            </p:cNvSpPr>
            <p:nvPr/>
          </p:nvSpPr>
          <p:spPr>
            <a:xfrm>
              <a:off x="964889" y="5222008"/>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Cabinets: </a:t>
              </a:r>
              <a:r>
                <a:rPr lang="en-CA" sz="1800" i="1">
                  <a:solidFill>
                    <a:schemeClr val="accent1"/>
                  </a:solidFill>
                  <a:latin typeface="Avenir Book"/>
                </a:rPr>
                <a:t>Dressers, armoires, side boards</a:t>
              </a:r>
            </a:p>
          </p:txBody>
        </p:sp>
        <p:sp>
          <p:nvSpPr>
            <p:cNvPr id="31" name="Content Placeholder 2">
              <a:extLst>
                <a:ext uri="{FF2B5EF4-FFF2-40B4-BE49-F238E27FC236}">
                  <a16:creationId xmlns:a16="http://schemas.microsoft.com/office/drawing/2014/main" id="{2F962ABB-D793-41D8-EE0D-80E18F3278FB}"/>
                </a:ext>
              </a:extLst>
            </p:cNvPr>
            <p:cNvSpPr txBox="1">
              <a:spLocks/>
            </p:cNvSpPr>
            <p:nvPr/>
          </p:nvSpPr>
          <p:spPr>
            <a:xfrm>
              <a:off x="964889" y="5712589"/>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Shelves: </a:t>
              </a:r>
              <a:r>
                <a:rPr lang="en-CA" sz="1800" i="1">
                  <a:solidFill>
                    <a:schemeClr val="accent1"/>
                  </a:solidFill>
                  <a:latin typeface="Avenir Book"/>
                </a:rPr>
                <a:t>Wall, display, bookcases</a:t>
              </a:r>
            </a:p>
          </p:txBody>
        </p:sp>
        <p:pic>
          <p:nvPicPr>
            <p:cNvPr id="33" name="Graphic 32" descr="Star with solid fill">
              <a:extLst>
                <a:ext uri="{FF2B5EF4-FFF2-40B4-BE49-F238E27FC236}">
                  <a16:creationId xmlns:a16="http://schemas.microsoft.com/office/drawing/2014/main" id="{4094BE4E-AD3F-45E6-AFF8-1B8CBB198B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5332" y="2501016"/>
              <a:ext cx="368357" cy="368357"/>
            </a:xfrm>
            <a:prstGeom prst="rect">
              <a:avLst/>
            </a:prstGeom>
          </p:spPr>
        </p:pic>
      </p:grpSp>
      <p:sp>
        <p:nvSpPr>
          <p:cNvPr id="34" name="Title 1">
            <a:extLst>
              <a:ext uri="{FF2B5EF4-FFF2-40B4-BE49-F238E27FC236}">
                <a16:creationId xmlns:a16="http://schemas.microsoft.com/office/drawing/2014/main" id="{AB6AC50F-AA1B-E0B7-2F1F-90D73904A18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r>
              <a:rPr lang="en-CA">
                <a:cs typeface="Futura"/>
              </a:rPr>
              <a:t>Room Network</a:t>
            </a:r>
            <a:endParaRPr lang="en-US"/>
          </a:p>
        </p:txBody>
      </p:sp>
      <p:sp>
        <p:nvSpPr>
          <p:cNvPr id="2" name="Triangle 1">
            <a:extLst>
              <a:ext uri="{FF2B5EF4-FFF2-40B4-BE49-F238E27FC236}">
                <a16:creationId xmlns:a16="http://schemas.microsoft.com/office/drawing/2014/main" id="{F4241B32-5BD1-7858-A6F1-F9C2D86DEF50}"/>
              </a:ext>
            </a:extLst>
          </p:cNvPr>
          <p:cNvSpPr/>
          <p:nvPr/>
        </p:nvSpPr>
        <p:spPr>
          <a:xfrm rot="5400000">
            <a:off x="583469" y="943215"/>
            <a:ext cx="400109" cy="169381"/>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95E676C-DFD3-9BBB-E31B-E1A36FE0AFE0}"/>
              </a:ext>
            </a:extLst>
          </p:cNvPr>
          <p:cNvGrpSpPr/>
          <p:nvPr/>
        </p:nvGrpSpPr>
        <p:grpSpPr>
          <a:xfrm>
            <a:off x="-967865" y="742001"/>
            <a:ext cx="571807" cy="571807"/>
            <a:chOff x="1303055" y="1924857"/>
            <a:chExt cx="2135848" cy="2135848"/>
          </a:xfrm>
        </p:grpSpPr>
        <p:sp>
          <p:nvSpPr>
            <p:cNvPr id="5" name="Oval 4">
              <a:extLst>
                <a:ext uri="{FF2B5EF4-FFF2-40B4-BE49-F238E27FC236}">
                  <a16:creationId xmlns:a16="http://schemas.microsoft.com/office/drawing/2014/main" id="{37CCE703-DFFB-F4FD-B4EB-30417E5A91DD}"/>
                </a:ext>
              </a:extLst>
            </p:cNvPr>
            <p:cNvSpPr/>
            <p:nvPr/>
          </p:nvSpPr>
          <p:spPr>
            <a:xfrm>
              <a:off x="1303055" y="1924857"/>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lying Money with solid fill">
              <a:extLst>
                <a:ext uri="{FF2B5EF4-FFF2-40B4-BE49-F238E27FC236}">
                  <a16:creationId xmlns:a16="http://schemas.microsoft.com/office/drawing/2014/main" id="{DF360865-56CF-23C4-B159-173520BB7B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8415" y="2230218"/>
              <a:ext cx="1525125" cy="1525125"/>
            </a:xfrm>
            <a:prstGeom prst="rect">
              <a:avLst/>
            </a:prstGeom>
          </p:spPr>
        </p:pic>
      </p:grpSp>
      <p:grpSp>
        <p:nvGrpSpPr>
          <p:cNvPr id="7" name="Group 6">
            <a:extLst>
              <a:ext uri="{FF2B5EF4-FFF2-40B4-BE49-F238E27FC236}">
                <a16:creationId xmlns:a16="http://schemas.microsoft.com/office/drawing/2014/main" id="{D6B007A0-9122-64B7-BC2D-D25D9E1628FF}"/>
              </a:ext>
            </a:extLst>
          </p:cNvPr>
          <p:cNvGrpSpPr/>
          <p:nvPr/>
        </p:nvGrpSpPr>
        <p:grpSpPr>
          <a:xfrm>
            <a:off x="-976086" y="1604578"/>
            <a:ext cx="585792" cy="585792"/>
            <a:chOff x="5128642" y="1968982"/>
            <a:chExt cx="2135848" cy="2135848"/>
          </a:xfrm>
        </p:grpSpPr>
        <p:sp>
          <p:nvSpPr>
            <p:cNvPr id="9" name="Oval 8">
              <a:extLst>
                <a:ext uri="{FF2B5EF4-FFF2-40B4-BE49-F238E27FC236}">
                  <a16:creationId xmlns:a16="http://schemas.microsoft.com/office/drawing/2014/main" id="{E70F1F94-0A28-AC80-3BDB-115D2578F63D}"/>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arketing with solid fill">
              <a:extLst>
                <a:ext uri="{FF2B5EF4-FFF2-40B4-BE49-F238E27FC236}">
                  <a16:creationId xmlns:a16="http://schemas.microsoft.com/office/drawing/2014/main" id="{B341CBA7-A74A-5CF5-43A1-2F0C22DF65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51763" y="2239759"/>
              <a:ext cx="1594293" cy="1594293"/>
            </a:xfrm>
            <a:prstGeom prst="rect">
              <a:avLst/>
            </a:prstGeom>
          </p:spPr>
        </p:pic>
      </p:grpSp>
      <p:grpSp>
        <p:nvGrpSpPr>
          <p:cNvPr id="16" name="Group 15">
            <a:extLst>
              <a:ext uri="{FF2B5EF4-FFF2-40B4-BE49-F238E27FC236}">
                <a16:creationId xmlns:a16="http://schemas.microsoft.com/office/drawing/2014/main" id="{3EF37522-B159-55A5-D195-0A20087374AC}"/>
              </a:ext>
            </a:extLst>
          </p:cNvPr>
          <p:cNvGrpSpPr/>
          <p:nvPr/>
        </p:nvGrpSpPr>
        <p:grpSpPr>
          <a:xfrm>
            <a:off x="24572" y="724669"/>
            <a:ext cx="592510" cy="592510"/>
            <a:chOff x="8954229" y="1968982"/>
            <a:chExt cx="2135848" cy="2135848"/>
          </a:xfrm>
        </p:grpSpPr>
        <p:sp>
          <p:nvSpPr>
            <p:cNvPr id="17" name="Oval 16">
              <a:extLst>
                <a:ext uri="{FF2B5EF4-FFF2-40B4-BE49-F238E27FC236}">
                  <a16:creationId xmlns:a16="http://schemas.microsoft.com/office/drawing/2014/main" id="{35920AAF-BA63-A700-6204-1114442E61E7}"/>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ouch with solid fill">
              <a:extLst>
                <a:ext uri="{FF2B5EF4-FFF2-40B4-BE49-F238E27FC236}">
                  <a16:creationId xmlns:a16="http://schemas.microsoft.com/office/drawing/2014/main" id="{BCF4B577-6FD1-4BC7-1FD9-CCBD618068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49999" y="2264752"/>
              <a:ext cx="1544305" cy="1544305"/>
            </a:xfrm>
            <a:prstGeom prst="rect">
              <a:avLst/>
            </a:prstGeom>
          </p:spPr>
        </p:pic>
      </p:grpSp>
      <p:sp>
        <p:nvSpPr>
          <p:cNvPr id="19" name="TextBox 18">
            <a:extLst>
              <a:ext uri="{FF2B5EF4-FFF2-40B4-BE49-F238E27FC236}">
                <a16:creationId xmlns:a16="http://schemas.microsoft.com/office/drawing/2014/main" id="{C2D09F4F-E6F5-D061-BA91-DCEB380D9914}"/>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20" name="TextBox 19">
            <a:extLst>
              <a:ext uri="{FF2B5EF4-FFF2-40B4-BE49-F238E27FC236}">
                <a16:creationId xmlns:a16="http://schemas.microsoft.com/office/drawing/2014/main" id="{3BF2690F-9776-820F-4BBE-9767F28C3206}"/>
              </a:ext>
            </a:extLst>
          </p:cNvPr>
          <p:cNvSpPr txBox="1"/>
          <p:nvPr/>
        </p:nvSpPr>
        <p:spPr>
          <a:xfrm>
            <a:off x="2711197" y="646179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Mission &amp; Objectives</a:t>
            </a:r>
          </a:p>
        </p:txBody>
      </p:sp>
      <p:sp>
        <p:nvSpPr>
          <p:cNvPr id="21" name="TextBox 20">
            <a:extLst>
              <a:ext uri="{FF2B5EF4-FFF2-40B4-BE49-F238E27FC236}">
                <a16:creationId xmlns:a16="http://schemas.microsoft.com/office/drawing/2014/main" id="{232F64B7-8EB1-D3E5-FA6C-801E5F12E510}"/>
              </a:ext>
            </a:extLst>
          </p:cNvPr>
          <p:cNvSpPr txBox="1"/>
          <p:nvPr/>
        </p:nvSpPr>
        <p:spPr>
          <a:xfrm>
            <a:off x="5669286" y="6457890"/>
            <a:ext cx="2256064"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Room Network</a:t>
            </a:r>
          </a:p>
        </p:txBody>
      </p:sp>
      <p:graphicFrame>
        <p:nvGraphicFramePr>
          <p:cNvPr id="37" name="Table 22">
            <a:extLst>
              <a:ext uri="{FF2B5EF4-FFF2-40B4-BE49-F238E27FC236}">
                <a16:creationId xmlns:a16="http://schemas.microsoft.com/office/drawing/2014/main" id="{7E7CD425-C3DB-B33D-8E3A-16B3EFA0A350}"/>
              </a:ext>
            </a:extLst>
          </p:cNvPr>
          <p:cNvGraphicFramePr>
            <a:graphicFrameLocks noGrp="1"/>
          </p:cNvGraphicFramePr>
          <p:nvPr>
            <p:extLst>
              <p:ext uri="{D42A27DB-BD31-4B8C-83A1-F6EECF244321}">
                <p14:modId xmlns:p14="http://schemas.microsoft.com/office/powerpoint/2010/main" val="1985631455"/>
              </p:ext>
            </p:extLst>
          </p:nvPr>
        </p:nvGraphicFramePr>
        <p:xfrm>
          <a:off x="12519358" y="1927316"/>
          <a:ext cx="4435960" cy="3435236"/>
        </p:xfrm>
        <a:graphic>
          <a:graphicData uri="http://schemas.openxmlformats.org/drawingml/2006/table">
            <a:tbl>
              <a:tblPr firstRow="1" bandRow="1">
                <a:tableStyleId>{5C22544A-7EE6-4342-B048-85BDC9FD1C3A}</a:tableStyleId>
              </a:tblPr>
              <a:tblGrid>
                <a:gridCol w="2217980">
                  <a:extLst>
                    <a:ext uri="{9D8B030D-6E8A-4147-A177-3AD203B41FA5}">
                      <a16:colId xmlns:a16="http://schemas.microsoft.com/office/drawing/2014/main" val="164157232"/>
                    </a:ext>
                  </a:extLst>
                </a:gridCol>
                <a:gridCol w="2217980">
                  <a:extLst>
                    <a:ext uri="{9D8B030D-6E8A-4147-A177-3AD203B41FA5}">
                      <a16:colId xmlns:a16="http://schemas.microsoft.com/office/drawing/2014/main" val="3788024807"/>
                    </a:ext>
                  </a:extLst>
                </a:gridCol>
              </a:tblGrid>
              <a:tr h="490748">
                <a:tc>
                  <a:txBody>
                    <a:bodyPr/>
                    <a:lstStyle/>
                    <a:p>
                      <a:r>
                        <a:rPr lang="en-US"/>
                        <a:t>ROOM_HEADLINE</a:t>
                      </a:r>
                    </a:p>
                  </a:txBody>
                  <a:tcPr/>
                </a:tc>
                <a:tc>
                  <a:txBody>
                    <a:bodyPr/>
                    <a:lstStyle/>
                    <a:p>
                      <a:r>
                        <a:rPr lang="en-US"/>
                        <a:t>ROOM_COUNT</a:t>
                      </a:r>
                    </a:p>
                  </a:txBody>
                  <a:tcPr/>
                </a:tc>
                <a:extLst>
                  <a:ext uri="{0D108BD9-81ED-4DB2-BD59-A6C34878D82A}">
                    <a16:rowId xmlns:a16="http://schemas.microsoft.com/office/drawing/2014/main" val="1008583193"/>
                  </a:ext>
                </a:extLst>
              </a:tr>
              <a:tr h="490748">
                <a:tc>
                  <a:txBody>
                    <a:bodyPr/>
                    <a:lstStyle/>
                    <a:p>
                      <a:r>
                        <a:rPr lang="en-US"/>
                        <a:t>Tables</a:t>
                      </a:r>
                    </a:p>
                  </a:txBody>
                  <a:tcPr/>
                </a:tc>
                <a:tc>
                  <a:txBody>
                    <a:bodyPr/>
                    <a:lstStyle/>
                    <a:p>
                      <a:r>
                        <a:rPr lang="en-US"/>
                        <a:t>6</a:t>
                      </a:r>
                    </a:p>
                  </a:txBody>
                  <a:tcPr/>
                </a:tc>
                <a:extLst>
                  <a:ext uri="{0D108BD9-81ED-4DB2-BD59-A6C34878D82A}">
                    <a16:rowId xmlns:a16="http://schemas.microsoft.com/office/drawing/2014/main" val="3622521007"/>
                  </a:ext>
                </a:extLst>
              </a:tr>
              <a:tr h="490748">
                <a:tc>
                  <a:txBody>
                    <a:bodyPr/>
                    <a:lstStyle/>
                    <a:p>
                      <a:r>
                        <a:rPr lang="en-US"/>
                        <a:t>Shelving Units</a:t>
                      </a:r>
                    </a:p>
                  </a:txBody>
                  <a:tcPr/>
                </a:tc>
                <a:tc>
                  <a:txBody>
                    <a:bodyPr/>
                    <a:lstStyle/>
                    <a:p>
                      <a:r>
                        <a:rPr lang="en-US"/>
                        <a:t>6</a:t>
                      </a:r>
                    </a:p>
                  </a:txBody>
                  <a:tcPr/>
                </a:tc>
                <a:extLst>
                  <a:ext uri="{0D108BD9-81ED-4DB2-BD59-A6C34878D82A}">
                    <a16:rowId xmlns:a16="http://schemas.microsoft.com/office/drawing/2014/main" val="2427150235"/>
                  </a:ext>
                </a:extLst>
              </a:tr>
              <a:tr h="490748">
                <a:tc>
                  <a:txBody>
                    <a:bodyPr/>
                    <a:lstStyle/>
                    <a:p>
                      <a:r>
                        <a:rPr lang="en-US"/>
                        <a:t>Cabinets</a:t>
                      </a:r>
                    </a:p>
                  </a:txBody>
                  <a:tcPr/>
                </a:tc>
                <a:tc>
                  <a:txBody>
                    <a:bodyPr/>
                    <a:lstStyle/>
                    <a:p>
                      <a:r>
                        <a:rPr lang="en-US"/>
                        <a:t>5</a:t>
                      </a:r>
                    </a:p>
                  </a:txBody>
                  <a:tcPr/>
                </a:tc>
                <a:extLst>
                  <a:ext uri="{0D108BD9-81ED-4DB2-BD59-A6C34878D82A}">
                    <a16:rowId xmlns:a16="http://schemas.microsoft.com/office/drawing/2014/main" val="4105101325"/>
                  </a:ext>
                </a:extLst>
              </a:tr>
              <a:tr h="490748">
                <a:tc>
                  <a:txBody>
                    <a:bodyPr/>
                    <a:lstStyle/>
                    <a:p>
                      <a:r>
                        <a:rPr lang="en-US"/>
                        <a:t>Chairs</a:t>
                      </a:r>
                    </a:p>
                  </a:txBody>
                  <a:tcPr/>
                </a:tc>
                <a:tc>
                  <a:txBody>
                    <a:bodyPr/>
                    <a:lstStyle/>
                    <a:p>
                      <a:r>
                        <a:rPr lang="en-US"/>
                        <a:t>5</a:t>
                      </a:r>
                    </a:p>
                  </a:txBody>
                  <a:tcPr/>
                </a:tc>
                <a:extLst>
                  <a:ext uri="{0D108BD9-81ED-4DB2-BD59-A6C34878D82A}">
                    <a16:rowId xmlns:a16="http://schemas.microsoft.com/office/drawing/2014/main" val="2474380332"/>
                  </a:ext>
                </a:extLst>
              </a:tr>
              <a:tr h="490748">
                <a:tc>
                  <a:txBody>
                    <a:bodyPr/>
                    <a:lstStyle/>
                    <a:p>
                      <a:r>
                        <a:rPr lang="en-US"/>
                        <a:t>Bedroom</a:t>
                      </a:r>
                    </a:p>
                  </a:txBody>
                  <a:tcPr/>
                </a:tc>
                <a:tc>
                  <a:txBody>
                    <a:bodyPr/>
                    <a:lstStyle/>
                    <a:p>
                      <a:r>
                        <a:rPr lang="en-US"/>
                        <a:t>4</a:t>
                      </a:r>
                    </a:p>
                  </a:txBody>
                  <a:tcPr/>
                </a:tc>
                <a:extLst>
                  <a:ext uri="{0D108BD9-81ED-4DB2-BD59-A6C34878D82A}">
                    <a16:rowId xmlns:a16="http://schemas.microsoft.com/office/drawing/2014/main" val="4193302553"/>
                  </a:ext>
                </a:extLst>
              </a:tr>
              <a:tr h="490748">
                <a:tc>
                  <a:txBody>
                    <a:bodyPr/>
                    <a:lstStyle/>
                    <a:p>
                      <a:r>
                        <a:rPr lang="en-US"/>
                        <a:t>Beds</a:t>
                      </a:r>
                    </a:p>
                  </a:txBody>
                  <a:tcPr/>
                </a:tc>
                <a:tc>
                  <a:txBody>
                    <a:bodyPr/>
                    <a:lstStyle/>
                    <a:p>
                      <a:r>
                        <a:rPr lang="en-US"/>
                        <a:t>4</a:t>
                      </a:r>
                    </a:p>
                  </a:txBody>
                  <a:tcPr/>
                </a:tc>
                <a:extLst>
                  <a:ext uri="{0D108BD9-81ED-4DB2-BD59-A6C34878D82A}">
                    <a16:rowId xmlns:a16="http://schemas.microsoft.com/office/drawing/2014/main" val="2769670592"/>
                  </a:ext>
                </a:extLst>
              </a:tr>
            </a:tbl>
          </a:graphicData>
        </a:graphic>
      </p:graphicFrame>
      <p:sp>
        <p:nvSpPr>
          <p:cNvPr id="38" name="Content Placeholder 2">
            <a:extLst>
              <a:ext uri="{FF2B5EF4-FFF2-40B4-BE49-F238E27FC236}">
                <a16:creationId xmlns:a16="http://schemas.microsoft.com/office/drawing/2014/main" id="{53E006EC-851A-48F5-A484-655770DF3535}"/>
              </a:ext>
            </a:extLst>
          </p:cNvPr>
          <p:cNvSpPr txBox="1">
            <a:spLocks/>
          </p:cNvSpPr>
          <p:nvPr/>
        </p:nvSpPr>
        <p:spPr>
          <a:xfrm>
            <a:off x="-6472921" y="1711418"/>
            <a:ext cx="5815084" cy="1501649"/>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b="1">
                <a:solidFill>
                  <a:schemeClr val="accent1"/>
                </a:solidFill>
                <a:latin typeface="Avenir Black"/>
              </a:rPr>
              <a:t>Question: How many types of rooms does each super room have?</a:t>
            </a:r>
            <a:endParaRPr lang="en-US" sz="2400" b="1">
              <a:solidFill>
                <a:schemeClr val="accent1"/>
              </a:solidFill>
            </a:endParaRPr>
          </a:p>
        </p:txBody>
      </p:sp>
      <p:sp>
        <p:nvSpPr>
          <p:cNvPr id="39" name="Content Placeholder 2">
            <a:extLst>
              <a:ext uri="{FF2B5EF4-FFF2-40B4-BE49-F238E27FC236}">
                <a16:creationId xmlns:a16="http://schemas.microsoft.com/office/drawing/2014/main" id="{4219E6CF-43B7-2969-24A8-223B78894097}"/>
              </a:ext>
            </a:extLst>
          </p:cNvPr>
          <p:cNvSpPr txBox="1">
            <a:spLocks/>
          </p:cNvSpPr>
          <p:nvPr/>
        </p:nvSpPr>
        <p:spPr>
          <a:xfrm>
            <a:off x="-6472921" y="3644934"/>
            <a:ext cx="5815084" cy="1992652"/>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b="1">
                <a:solidFill>
                  <a:schemeClr val="accent1"/>
                </a:solidFill>
                <a:latin typeface="Avenir Black"/>
              </a:rPr>
              <a:t>Value: </a:t>
            </a:r>
            <a:r>
              <a:rPr lang="en-CA" sz="2400">
                <a:solidFill>
                  <a:schemeClr val="accent1"/>
                </a:solidFill>
                <a:latin typeface="Avenir"/>
              </a:rPr>
              <a:t>More variety = More choice for customers. IKEA's marketing team can focus </a:t>
            </a:r>
          </a:p>
        </p:txBody>
      </p:sp>
      <p:sp>
        <p:nvSpPr>
          <p:cNvPr id="40" name="TextBox 39">
            <a:extLst>
              <a:ext uri="{FF2B5EF4-FFF2-40B4-BE49-F238E27FC236}">
                <a16:creationId xmlns:a16="http://schemas.microsoft.com/office/drawing/2014/main" id="{855E6F22-9576-9A4B-3766-4E9FE533BA71}"/>
              </a:ext>
            </a:extLst>
          </p:cNvPr>
          <p:cNvSpPr txBox="1"/>
          <p:nvPr/>
        </p:nvSpPr>
        <p:spPr>
          <a:xfrm>
            <a:off x="9785587" y="646315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Key Takeaways</a:t>
            </a:r>
          </a:p>
        </p:txBody>
      </p:sp>
      <p:sp>
        <p:nvSpPr>
          <p:cNvPr id="41" name="TextBox 40">
            <a:extLst>
              <a:ext uri="{FF2B5EF4-FFF2-40B4-BE49-F238E27FC236}">
                <a16:creationId xmlns:a16="http://schemas.microsoft.com/office/drawing/2014/main" id="{4B9790F3-9A20-7E2C-9906-159CE4B4A0DC}"/>
              </a:ext>
            </a:extLst>
          </p:cNvPr>
          <p:cNvSpPr txBox="1"/>
          <p:nvPr/>
        </p:nvSpPr>
        <p:spPr>
          <a:xfrm>
            <a:off x="7822004" y="6459860"/>
            <a:ext cx="1788802" cy="400110"/>
          </a:xfrm>
          <a:prstGeom prst="rect">
            <a:avLst/>
          </a:prstGeom>
          <a:noFill/>
        </p:spPr>
        <p:txBody>
          <a:bodyPr wrap="square">
            <a:spAutoFit/>
          </a:bodyPr>
          <a:lstStyle/>
          <a:p>
            <a:r>
              <a:rPr lang="en-CA" sz="2000">
                <a:solidFill>
                  <a:schemeClr val="accent1"/>
                </a:solidFill>
                <a:latin typeface="Avenir" panose="02000503020000020003" pitchFamily="2" charset="0"/>
              </a:rPr>
              <a:t>Star Schema</a:t>
            </a:r>
          </a:p>
        </p:txBody>
      </p:sp>
      <p:sp>
        <p:nvSpPr>
          <p:cNvPr id="42" name="TextBox 41">
            <a:extLst>
              <a:ext uri="{FF2B5EF4-FFF2-40B4-BE49-F238E27FC236}">
                <a16:creationId xmlns:a16="http://schemas.microsoft.com/office/drawing/2014/main" id="{F2A2B8FA-AB9F-14F7-0378-D2D7D2D1D767}"/>
              </a:ext>
            </a:extLst>
          </p:cNvPr>
          <p:cNvSpPr txBox="1"/>
          <p:nvPr/>
        </p:nvSpPr>
        <p:spPr>
          <a:xfrm>
            <a:off x="11038191" y="5573649"/>
            <a:ext cx="127061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u="sng">
                <a:cs typeface="Calibri"/>
              </a:rPr>
              <a:t>Note</a:t>
            </a:r>
            <a:r>
              <a:rPr lang="en-US" sz="1100" i="1">
                <a:cs typeface="Calibri"/>
              </a:rPr>
              <a:t>: Network does not reflect most up-to-date relationships</a:t>
            </a:r>
            <a:endParaRPr lang="en-US" i="1">
              <a:cs typeface="Calibri" panose="020F0502020204030204"/>
            </a:endParaRPr>
          </a:p>
        </p:txBody>
      </p:sp>
    </p:spTree>
    <p:extLst>
      <p:ext uri="{BB962C8B-B14F-4D97-AF65-F5344CB8AC3E}">
        <p14:creationId xmlns:p14="http://schemas.microsoft.com/office/powerpoint/2010/main" val="111287242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71BD53F-075F-86FA-C8BD-DDFB5867B163}"/>
              </a:ext>
            </a:extLst>
          </p:cNvPr>
          <p:cNvSpPr txBox="1">
            <a:spLocks/>
          </p:cNvSpPr>
          <p:nvPr/>
        </p:nvSpPr>
        <p:spPr>
          <a:xfrm>
            <a:off x="316358" y="1711418"/>
            <a:ext cx="5815084" cy="1501649"/>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b="1">
                <a:solidFill>
                  <a:schemeClr val="accent1"/>
                </a:solidFill>
                <a:latin typeface="Avenir Black"/>
              </a:rPr>
              <a:t>Question:</a:t>
            </a:r>
            <a:endParaRPr lang="en-US" sz="3200" b="1">
              <a:solidFill>
                <a:schemeClr val="accent1"/>
              </a:solidFill>
            </a:endParaRPr>
          </a:p>
          <a:p>
            <a:pPr marL="0" indent="0" algn="ctr">
              <a:buNone/>
            </a:pPr>
            <a:r>
              <a:rPr lang="en-CA" sz="2200">
                <a:solidFill>
                  <a:schemeClr val="accent1"/>
                </a:solidFill>
                <a:latin typeface="Avenir"/>
              </a:rPr>
              <a:t>How many distinct types of rooms </a:t>
            </a:r>
            <a:endParaRPr lang="en-US" sz="2200">
              <a:solidFill>
                <a:schemeClr val="accent1"/>
              </a:solidFill>
            </a:endParaRPr>
          </a:p>
          <a:p>
            <a:pPr marL="0" indent="0" algn="ctr">
              <a:buNone/>
            </a:pPr>
            <a:r>
              <a:rPr lang="en-CA" sz="2200">
                <a:solidFill>
                  <a:schemeClr val="accent1"/>
                </a:solidFill>
                <a:latin typeface="Avenir"/>
              </a:rPr>
              <a:t>does each super room have?</a:t>
            </a:r>
            <a:endParaRPr lang="en-US" sz="2200">
              <a:solidFill>
                <a:schemeClr val="accent1"/>
              </a:solidFill>
            </a:endParaRPr>
          </a:p>
        </p:txBody>
      </p:sp>
      <p:sp>
        <p:nvSpPr>
          <p:cNvPr id="3" name="Content Placeholder 2">
            <a:extLst>
              <a:ext uri="{FF2B5EF4-FFF2-40B4-BE49-F238E27FC236}">
                <a16:creationId xmlns:a16="http://schemas.microsoft.com/office/drawing/2014/main" id="{2225333F-FBFC-14FB-0A0A-81D2998C5D13}"/>
              </a:ext>
            </a:extLst>
          </p:cNvPr>
          <p:cNvSpPr txBox="1">
            <a:spLocks/>
          </p:cNvSpPr>
          <p:nvPr/>
        </p:nvSpPr>
        <p:spPr>
          <a:xfrm>
            <a:off x="316358" y="3644934"/>
            <a:ext cx="5815084" cy="1992652"/>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b="1">
                <a:solidFill>
                  <a:schemeClr val="accent1"/>
                </a:solidFill>
                <a:latin typeface="Avenir Black"/>
              </a:rPr>
              <a:t>Value:</a:t>
            </a:r>
            <a:endParaRPr lang="en-US" sz="3200">
              <a:solidFill>
                <a:schemeClr val="accent1"/>
              </a:solidFill>
            </a:endParaRPr>
          </a:p>
          <a:p>
            <a:pPr marL="0" indent="0" algn="ctr">
              <a:buNone/>
            </a:pPr>
            <a:r>
              <a:rPr lang="en-CA" sz="2100">
                <a:solidFill>
                  <a:schemeClr val="accent1"/>
                </a:solidFill>
                <a:latin typeface="Avenir"/>
              </a:rPr>
              <a:t>Increased visibility into the business</a:t>
            </a:r>
            <a:endParaRPr lang="en-US" sz="2100">
              <a:solidFill>
                <a:schemeClr val="accent1"/>
              </a:solidFill>
            </a:endParaRPr>
          </a:p>
          <a:p>
            <a:pPr marL="0" indent="0" algn="ctr">
              <a:buNone/>
            </a:pPr>
            <a:r>
              <a:rPr lang="en-CA" sz="2100">
                <a:solidFill>
                  <a:schemeClr val="accent1"/>
                </a:solidFill>
                <a:latin typeface="Avenir"/>
              </a:rPr>
              <a:t>Add/remove rooms depending on demand</a:t>
            </a:r>
          </a:p>
        </p:txBody>
      </p:sp>
      <p:sp>
        <p:nvSpPr>
          <p:cNvPr id="7" name="Title 6">
            <a:extLst>
              <a:ext uri="{FF2B5EF4-FFF2-40B4-BE49-F238E27FC236}">
                <a16:creationId xmlns:a16="http://schemas.microsoft.com/office/drawing/2014/main" id="{AEE67710-005A-8A6B-8FAC-181E8BF1580F}"/>
              </a:ext>
            </a:extLst>
          </p:cNvPr>
          <p:cNvSpPr>
            <a:spLocks noGrp="1"/>
          </p:cNvSpPr>
          <p:nvPr>
            <p:ph type="title"/>
          </p:nvPr>
        </p:nvSpPr>
        <p:spPr/>
        <p:txBody>
          <a:bodyPr/>
          <a:lstStyle/>
          <a:p>
            <a:r>
              <a:rPr lang="en-US">
                <a:cs typeface="Futura"/>
              </a:rPr>
              <a:t>Network Insights</a:t>
            </a:r>
            <a:endParaRPr lang="en-US"/>
          </a:p>
        </p:txBody>
      </p:sp>
      <p:pic>
        <p:nvPicPr>
          <p:cNvPr id="4" name="Picture 4" descr="Table&#10;&#10;Description automatically generated">
            <a:extLst>
              <a:ext uri="{FF2B5EF4-FFF2-40B4-BE49-F238E27FC236}">
                <a16:creationId xmlns:a16="http://schemas.microsoft.com/office/drawing/2014/main" id="{407430C4-80E3-C4B7-93A6-5B3A8F1425D8}"/>
              </a:ext>
            </a:extLst>
          </p:cNvPr>
          <p:cNvPicPr>
            <a:picLocks noChangeAspect="1"/>
          </p:cNvPicPr>
          <p:nvPr/>
        </p:nvPicPr>
        <p:blipFill>
          <a:blip r:embed="rId3"/>
          <a:stretch>
            <a:fillRect/>
          </a:stretch>
        </p:blipFill>
        <p:spPr>
          <a:xfrm>
            <a:off x="13069442" y="1381951"/>
            <a:ext cx="5494148" cy="3662232"/>
          </a:xfrm>
          <a:prstGeom prst="rect">
            <a:avLst/>
          </a:prstGeom>
        </p:spPr>
      </p:pic>
      <p:sp>
        <p:nvSpPr>
          <p:cNvPr id="2" name="TextBox 1">
            <a:extLst>
              <a:ext uri="{FF2B5EF4-FFF2-40B4-BE49-F238E27FC236}">
                <a16:creationId xmlns:a16="http://schemas.microsoft.com/office/drawing/2014/main" id="{1A35C0A1-52C8-E2B9-D84D-BF679B710C26}"/>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5" name="TextBox 4">
            <a:extLst>
              <a:ext uri="{FF2B5EF4-FFF2-40B4-BE49-F238E27FC236}">
                <a16:creationId xmlns:a16="http://schemas.microsoft.com/office/drawing/2014/main" id="{74EBB476-C58C-FAC4-3664-C2D2D06AECC1}"/>
              </a:ext>
            </a:extLst>
          </p:cNvPr>
          <p:cNvSpPr txBox="1"/>
          <p:nvPr/>
        </p:nvSpPr>
        <p:spPr>
          <a:xfrm>
            <a:off x="2711197" y="646179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Mission &amp; Objectives</a:t>
            </a:r>
          </a:p>
        </p:txBody>
      </p:sp>
      <p:sp>
        <p:nvSpPr>
          <p:cNvPr id="12" name="TextBox 11">
            <a:extLst>
              <a:ext uri="{FF2B5EF4-FFF2-40B4-BE49-F238E27FC236}">
                <a16:creationId xmlns:a16="http://schemas.microsoft.com/office/drawing/2014/main" id="{29EE4E9A-9F28-88A7-46B6-D7515CA6673D}"/>
              </a:ext>
            </a:extLst>
          </p:cNvPr>
          <p:cNvSpPr txBox="1"/>
          <p:nvPr/>
        </p:nvSpPr>
        <p:spPr>
          <a:xfrm>
            <a:off x="5669286" y="6457890"/>
            <a:ext cx="2256064"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Room Network</a:t>
            </a:r>
          </a:p>
        </p:txBody>
      </p:sp>
      <p:sp>
        <p:nvSpPr>
          <p:cNvPr id="13" name="Triangle 12">
            <a:extLst>
              <a:ext uri="{FF2B5EF4-FFF2-40B4-BE49-F238E27FC236}">
                <a16:creationId xmlns:a16="http://schemas.microsoft.com/office/drawing/2014/main" id="{22A53E7A-FFF6-D7D5-7699-F5F6A36F2B63}"/>
              </a:ext>
            </a:extLst>
          </p:cNvPr>
          <p:cNvSpPr/>
          <p:nvPr/>
        </p:nvSpPr>
        <p:spPr>
          <a:xfrm rot="5400000">
            <a:off x="583469" y="943215"/>
            <a:ext cx="400109" cy="169381"/>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4CC9AD4-F731-4345-28E4-A8B4D6252807}"/>
              </a:ext>
            </a:extLst>
          </p:cNvPr>
          <p:cNvGrpSpPr/>
          <p:nvPr/>
        </p:nvGrpSpPr>
        <p:grpSpPr>
          <a:xfrm>
            <a:off x="-2259952" y="2462242"/>
            <a:ext cx="571807" cy="571807"/>
            <a:chOff x="1303055" y="1924857"/>
            <a:chExt cx="2135848" cy="2135848"/>
          </a:xfrm>
        </p:grpSpPr>
        <p:sp>
          <p:nvSpPr>
            <p:cNvPr id="15" name="Oval 14">
              <a:extLst>
                <a:ext uri="{FF2B5EF4-FFF2-40B4-BE49-F238E27FC236}">
                  <a16:creationId xmlns:a16="http://schemas.microsoft.com/office/drawing/2014/main" id="{835F4F45-F791-CF02-A093-D110CE9B353A}"/>
                </a:ext>
              </a:extLst>
            </p:cNvPr>
            <p:cNvSpPr/>
            <p:nvPr/>
          </p:nvSpPr>
          <p:spPr>
            <a:xfrm>
              <a:off x="1303055" y="1924857"/>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Flying Money with solid fill">
              <a:extLst>
                <a:ext uri="{FF2B5EF4-FFF2-40B4-BE49-F238E27FC236}">
                  <a16:creationId xmlns:a16="http://schemas.microsoft.com/office/drawing/2014/main" id="{8833D6E1-67EA-2AAF-9467-B209440BD1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8415" y="2230218"/>
              <a:ext cx="1525125" cy="1525125"/>
            </a:xfrm>
            <a:prstGeom prst="rect">
              <a:avLst/>
            </a:prstGeom>
          </p:spPr>
        </p:pic>
      </p:grpSp>
      <p:grpSp>
        <p:nvGrpSpPr>
          <p:cNvPr id="17" name="Group 16">
            <a:extLst>
              <a:ext uri="{FF2B5EF4-FFF2-40B4-BE49-F238E27FC236}">
                <a16:creationId xmlns:a16="http://schemas.microsoft.com/office/drawing/2014/main" id="{ECC7BAC5-9668-0746-4EAC-DFAE7454D9C3}"/>
              </a:ext>
            </a:extLst>
          </p:cNvPr>
          <p:cNvGrpSpPr/>
          <p:nvPr/>
        </p:nvGrpSpPr>
        <p:grpSpPr>
          <a:xfrm>
            <a:off x="-841749" y="735009"/>
            <a:ext cx="585792" cy="585792"/>
            <a:chOff x="5128642" y="1968982"/>
            <a:chExt cx="2135848" cy="2135848"/>
          </a:xfrm>
        </p:grpSpPr>
        <p:sp>
          <p:nvSpPr>
            <p:cNvPr id="18" name="Oval 17">
              <a:extLst>
                <a:ext uri="{FF2B5EF4-FFF2-40B4-BE49-F238E27FC236}">
                  <a16:creationId xmlns:a16="http://schemas.microsoft.com/office/drawing/2014/main" id="{6EF01B34-BB6F-4EA3-D13A-B39E98E548B2}"/>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Marketing with solid fill">
              <a:extLst>
                <a:ext uri="{FF2B5EF4-FFF2-40B4-BE49-F238E27FC236}">
                  <a16:creationId xmlns:a16="http://schemas.microsoft.com/office/drawing/2014/main" id="{C38B6C09-97D1-0AAF-515A-59A453530E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1763" y="2239759"/>
              <a:ext cx="1594293" cy="1594293"/>
            </a:xfrm>
            <a:prstGeom prst="rect">
              <a:avLst/>
            </a:prstGeom>
          </p:spPr>
        </p:pic>
      </p:grpSp>
      <p:grpSp>
        <p:nvGrpSpPr>
          <p:cNvPr id="20" name="Group 19">
            <a:extLst>
              <a:ext uri="{FF2B5EF4-FFF2-40B4-BE49-F238E27FC236}">
                <a16:creationId xmlns:a16="http://schemas.microsoft.com/office/drawing/2014/main" id="{FCEB3260-2E1D-EE18-BC5D-412CC0403643}"/>
              </a:ext>
            </a:extLst>
          </p:cNvPr>
          <p:cNvGrpSpPr/>
          <p:nvPr/>
        </p:nvGrpSpPr>
        <p:grpSpPr>
          <a:xfrm>
            <a:off x="24572" y="724669"/>
            <a:ext cx="592510" cy="592510"/>
            <a:chOff x="8954229" y="1968982"/>
            <a:chExt cx="2135848" cy="2135848"/>
          </a:xfrm>
        </p:grpSpPr>
        <p:sp>
          <p:nvSpPr>
            <p:cNvPr id="21" name="Oval 20">
              <a:extLst>
                <a:ext uri="{FF2B5EF4-FFF2-40B4-BE49-F238E27FC236}">
                  <a16:creationId xmlns:a16="http://schemas.microsoft.com/office/drawing/2014/main" id="{C2041FAB-2150-84CC-D5C8-B3A4A047E653}"/>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ouch with solid fill">
              <a:extLst>
                <a:ext uri="{FF2B5EF4-FFF2-40B4-BE49-F238E27FC236}">
                  <a16:creationId xmlns:a16="http://schemas.microsoft.com/office/drawing/2014/main" id="{F52B6854-3177-FB06-F411-FA44B79C7E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49999" y="2264752"/>
              <a:ext cx="1544305" cy="1544305"/>
            </a:xfrm>
            <a:prstGeom prst="rect">
              <a:avLst/>
            </a:prstGeom>
          </p:spPr>
        </p:pic>
      </p:grpSp>
      <p:graphicFrame>
        <p:nvGraphicFramePr>
          <p:cNvPr id="6" name="Table 22">
            <a:extLst>
              <a:ext uri="{FF2B5EF4-FFF2-40B4-BE49-F238E27FC236}">
                <a16:creationId xmlns:a16="http://schemas.microsoft.com/office/drawing/2014/main" id="{EFBA2801-5CB4-8323-26F0-7E1CF2B80C85}"/>
              </a:ext>
            </a:extLst>
          </p:cNvPr>
          <p:cNvGraphicFramePr>
            <a:graphicFrameLocks noGrp="1"/>
          </p:cNvGraphicFramePr>
          <p:nvPr>
            <p:extLst>
              <p:ext uri="{D42A27DB-BD31-4B8C-83A1-F6EECF244321}">
                <p14:modId xmlns:p14="http://schemas.microsoft.com/office/powerpoint/2010/main" val="4132111683"/>
              </p:ext>
            </p:extLst>
          </p:nvPr>
        </p:nvGraphicFramePr>
        <p:xfrm>
          <a:off x="6917840" y="1927316"/>
          <a:ext cx="4435960" cy="3435236"/>
        </p:xfrm>
        <a:graphic>
          <a:graphicData uri="http://schemas.openxmlformats.org/drawingml/2006/table">
            <a:tbl>
              <a:tblPr firstRow="1" bandRow="1">
                <a:tableStyleId>{5C22544A-7EE6-4342-B048-85BDC9FD1C3A}</a:tableStyleId>
              </a:tblPr>
              <a:tblGrid>
                <a:gridCol w="2217980">
                  <a:extLst>
                    <a:ext uri="{9D8B030D-6E8A-4147-A177-3AD203B41FA5}">
                      <a16:colId xmlns:a16="http://schemas.microsoft.com/office/drawing/2014/main" val="164157232"/>
                    </a:ext>
                  </a:extLst>
                </a:gridCol>
                <a:gridCol w="2217980">
                  <a:extLst>
                    <a:ext uri="{9D8B030D-6E8A-4147-A177-3AD203B41FA5}">
                      <a16:colId xmlns:a16="http://schemas.microsoft.com/office/drawing/2014/main" val="3788024807"/>
                    </a:ext>
                  </a:extLst>
                </a:gridCol>
              </a:tblGrid>
              <a:tr h="490748">
                <a:tc>
                  <a:txBody>
                    <a:bodyPr/>
                    <a:lstStyle/>
                    <a:p>
                      <a:r>
                        <a:rPr lang="en-US">
                          <a:latin typeface="Avenir Book" panose="02000503020000020003" pitchFamily="2" charset="0"/>
                        </a:rPr>
                        <a:t>Room Headline</a:t>
                      </a:r>
                    </a:p>
                  </a:txBody>
                  <a:tcPr anchor="ctr"/>
                </a:tc>
                <a:tc>
                  <a:txBody>
                    <a:bodyPr/>
                    <a:lstStyle/>
                    <a:p>
                      <a:r>
                        <a:rPr lang="en-US">
                          <a:latin typeface="Avenir Book" panose="02000503020000020003" pitchFamily="2" charset="0"/>
                        </a:rPr>
                        <a:t>Distinct Count</a:t>
                      </a:r>
                    </a:p>
                  </a:txBody>
                  <a:tcPr anchor="ctr"/>
                </a:tc>
                <a:extLst>
                  <a:ext uri="{0D108BD9-81ED-4DB2-BD59-A6C34878D82A}">
                    <a16:rowId xmlns:a16="http://schemas.microsoft.com/office/drawing/2014/main" val="1008583193"/>
                  </a:ext>
                </a:extLst>
              </a:tr>
              <a:tr h="490748">
                <a:tc>
                  <a:txBody>
                    <a:bodyPr/>
                    <a:lstStyle/>
                    <a:p>
                      <a:r>
                        <a:rPr lang="en-US">
                          <a:latin typeface="Avenir Book" panose="02000503020000020003" pitchFamily="2" charset="0"/>
                        </a:rPr>
                        <a:t>Tables</a:t>
                      </a:r>
                    </a:p>
                  </a:txBody>
                  <a:tcPr anchor="ctr"/>
                </a:tc>
                <a:tc>
                  <a:txBody>
                    <a:bodyPr/>
                    <a:lstStyle/>
                    <a:p>
                      <a:r>
                        <a:rPr lang="en-US">
                          <a:latin typeface="Avenir Book" panose="02000503020000020003" pitchFamily="2" charset="0"/>
                        </a:rPr>
                        <a:t>6</a:t>
                      </a:r>
                    </a:p>
                  </a:txBody>
                  <a:tcPr anchor="ctr"/>
                </a:tc>
                <a:extLst>
                  <a:ext uri="{0D108BD9-81ED-4DB2-BD59-A6C34878D82A}">
                    <a16:rowId xmlns:a16="http://schemas.microsoft.com/office/drawing/2014/main" val="3622521007"/>
                  </a:ext>
                </a:extLst>
              </a:tr>
              <a:tr h="490748">
                <a:tc>
                  <a:txBody>
                    <a:bodyPr/>
                    <a:lstStyle/>
                    <a:p>
                      <a:r>
                        <a:rPr lang="en-US">
                          <a:latin typeface="Avenir Book" panose="02000503020000020003" pitchFamily="2" charset="0"/>
                        </a:rPr>
                        <a:t>Shelving Units</a:t>
                      </a:r>
                    </a:p>
                  </a:txBody>
                  <a:tcPr anchor="ctr"/>
                </a:tc>
                <a:tc>
                  <a:txBody>
                    <a:bodyPr/>
                    <a:lstStyle/>
                    <a:p>
                      <a:r>
                        <a:rPr lang="en-US">
                          <a:latin typeface="Avenir Book" panose="02000503020000020003" pitchFamily="2" charset="0"/>
                        </a:rPr>
                        <a:t>6</a:t>
                      </a:r>
                    </a:p>
                  </a:txBody>
                  <a:tcPr anchor="ctr"/>
                </a:tc>
                <a:extLst>
                  <a:ext uri="{0D108BD9-81ED-4DB2-BD59-A6C34878D82A}">
                    <a16:rowId xmlns:a16="http://schemas.microsoft.com/office/drawing/2014/main" val="2427150235"/>
                  </a:ext>
                </a:extLst>
              </a:tr>
              <a:tr h="490748">
                <a:tc>
                  <a:txBody>
                    <a:bodyPr/>
                    <a:lstStyle/>
                    <a:p>
                      <a:r>
                        <a:rPr lang="en-US">
                          <a:latin typeface="Avenir Book" panose="02000503020000020003" pitchFamily="2" charset="0"/>
                        </a:rPr>
                        <a:t>Cabinets</a:t>
                      </a:r>
                    </a:p>
                  </a:txBody>
                  <a:tcPr anchor="ctr"/>
                </a:tc>
                <a:tc>
                  <a:txBody>
                    <a:bodyPr/>
                    <a:lstStyle/>
                    <a:p>
                      <a:r>
                        <a:rPr lang="en-US">
                          <a:latin typeface="Avenir Book" panose="02000503020000020003" pitchFamily="2" charset="0"/>
                        </a:rPr>
                        <a:t>5</a:t>
                      </a:r>
                    </a:p>
                  </a:txBody>
                  <a:tcPr anchor="ctr"/>
                </a:tc>
                <a:extLst>
                  <a:ext uri="{0D108BD9-81ED-4DB2-BD59-A6C34878D82A}">
                    <a16:rowId xmlns:a16="http://schemas.microsoft.com/office/drawing/2014/main" val="4105101325"/>
                  </a:ext>
                </a:extLst>
              </a:tr>
              <a:tr h="490748">
                <a:tc>
                  <a:txBody>
                    <a:bodyPr/>
                    <a:lstStyle/>
                    <a:p>
                      <a:r>
                        <a:rPr lang="en-US">
                          <a:latin typeface="Avenir Book" panose="02000503020000020003" pitchFamily="2" charset="0"/>
                        </a:rPr>
                        <a:t>Chairs</a:t>
                      </a:r>
                    </a:p>
                  </a:txBody>
                  <a:tcPr anchor="ctr"/>
                </a:tc>
                <a:tc>
                  <a:txBody>
                    <a:bodyPr/>
                    <a:lstStyle/>
                    <a:p>
                      <a:r>
                        <a:rPr lang="en-US">
                          <a:latin typeface="Avenir Book" panose="02000503020000020003" pitchFamily="2" charset="0"/>
                        </a:rPr>
                        <a:t>5</a:t>
                      </a:r>
                    </a:p>
                  </a:txBody>
                  <a:tcPr anchor="ctr"/>
                </a:tc>
                <a:extLst>
                  <a:ext uri="{0D108BD9-81ED-4DB2-BD59-A6C34878D82A}">
                    <a16:rowId xmlns:a16="http://schemas.microsoft.com/office/drawing/2014/main" val="2474380332"/>
                  </a:ext>
                </a:extLst>
              </a:tr>
              <a:tr h="490748">
                <a:tc>
                  <a:txBody>
                    <a:bodyPr/>
                    <a:lstStyle/>
                    <a:p>
                      <a:r>
                        <a:rPr lang="en-US">
                          <a:latin typeface="Avenir Book" panose="02000503020000020003" pitchFamily="2" charset="0"/>
                        </a:rPr>
                        <a:t>Bedroom</a:t>
                      </a:r>
                    </a:p>
                  </a:txBody>
                  <a:tcPr anchor="ctr"/>
                </a:tc>
                <a:tc>
                  <a:txBody>
                    <a:bodyPr/>
                    <a:lstStyle/>
                    <a:p>
                      <a:r>
                        <a:rPr lang="en-US">
                          <a:latin typeface="Avenir Book" panose="02000503020000020003" pitchFamily="2" charset="0"/>
                        </a:rPr>
                        <a:t>4</a:t>
                      </a:r>
                    </a:p>
                  </a:txBody>
                  <a:tcPr anchor="ctr"/>
                </a:tc>
                <a:extLst>
                  <a:ext uri="{0D108BD9-81ED-4DB2-BD59-A6C34878D82A}">
                    <a16:rowId xmlns:a16="http://schemas.microsoft.com/office/drawing/2014/main" val="4193302553"/>
                  </a:ext>
                </a:extLst>
              </a:tr>
              <a:tr h="490748">
                <a:tc>
                  <a:txBody>
                    <a:bodyPr/>
                    <a:lstStyle/>
                    <a:p>
                      <a:r>
                        <a:rPr lang="en-US">
                          <a:latin typeface="Avenir Book" panose="02000503020000020003" pitchFamily="2" charset="0"/>
                        </a:rPr>
                        <a:t>Beds</a:t>
                      </a:r>
                    </a:p>
                  </a:txBody>
                  <a:tcPr anchor="ctr"/>
                </a:tc>
                <a:tc>
                  <a:txBody>
                    <a:bodyPr/>
                    <a:lstStyle/>
                    <a:p>
                      <a:r>
                        <a:rPr lang="en-US">
                          <a:latin typeface="Avenir Book" panose="02000503020000020003" pitchFamily="2" charset="0"/>
                        </a:rPr>
                        <a:t>4</a:t>
                      </a:r>
                    </a:p>
                  </a:txBody>
                  <a:tcPr anchor="ctr"/>
                </a:tc>
                <a:extLst>
                  <a:ext uri="{0D108BD9-81ED-4DB2-BD59-A6C34878D82A}">
                    <a16:rowId xmlns:a16="http://schemas.microsoft.com/office/drawing/2014/main" val="2769670592"/>
                  </a:ext>
                </a:extLst>
              </a:tr>
            </a:tbl>
          </a:graphicData>
        </a:graphic>
      </p:graphicFrame>
      <p:grpSp>
        <p:nvGrpSpPr>
          <p:cNvPr id="34" name="Group 33">
            <a:extLst>
              <a:ext uri="{FF2B5EF4-FFF2-40B4-BE49-F238E27FC236}">
                <a16:creationId xmlns:a16="http://schemas.microsoft.com/office/drawing/2014/main" id="{A0D40B33-F73E-9E03-57A0-DDB859AAC95B}"/>
              </a:ext>
            </a:extLst>
          </p:cNvPr>
          <p:cNvGrpSpPr/>
          <p:nvPr/>
        </p:nvGrpSpPr>
        <p:grpSpPr>
          <a:xfrm>
            <a:off x="-6298533" y="1483152"/>
            <a:ext cx="5828493" cy="4681863"/>
            <a:chOff x="267507" y="1483152"/>
            <a:chExt cx="5828493" cy="4681863"/>
          </a:xfrm>
        </p:grpSpPr>
        <p:sp>
          <p:nvSpPr>
            <p:cNvPr id="35" name="Content Placeholder 2">
              <a:extLst>
                <a:ext uri="{FF2B5EF4-FFF2-40B4-BE49-F238E27FC236}">
                  <a16:creationId xmlns:a16="http://schemas.microsoft.com/office/drawing/2014/main" id="{F01E29DE-B52B-C789-6E58-A071F63D3302}"/>
                </a:ext>
              </a:extLst>
            </p:cNvPr>
            <p:cNvSpPr txBox="1">
              <a:spLocks/>
            </p:cNvSpPr>
            <p:nvPr/>
          </p:nvSpPr>
          <p:spPr>
            <a:xfrm rot="16200000">
              <a:off x="-141655" y="1894369"/>
              <a:ext cx="1431533" cy="613208"/>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err="1">
                  <a:solidFill>
                    <a:schemeClr val="accent4"/>
                  </a:solidFill>
                  <a:latin typeface="Avenir Black" panose="02000503020000020003" pitchFamily="2" charset="0"/>
                </a:rPr>
                <a:t>Lvl</a:t>
              </a:r>
              <a:r>
                <a:rPr lang="en-CA" sz="2400">
                  <a:solidFill>
                    <a:schemeClr val="accent4"/>
                  </a:solidFill>
                  <a:latin typeface="Avenir Black" panose="02000503020000020003" pitchFamily="2" charset="0"/>
                </a:rPr>
                <a:t> 1:</a:t>
              </a:r>
            </a:p>
          </p:txBody>
        </p:sp>
        <p:sp>
          <p:nvSpPr>
            <p:cNvPr id="36" name="Content Placeholder 2">
              <a:extLst>
                <a:ext uri="{FF2B5EF4-FFF2-40B4-BE49-F238E27FC236}">
                  <a16:creationId xmlns:a16="http://schemas.microsoft.com/office/drawing/2014/main" id="{74C98581-6A04-E678-D785-79751B791E74}"/>
                </a:ext>
              </a:extLst>
            </p:cNvPr>
            <p:cNvSpPr txBox="1">
              <a:spLocks/>
            </p:cNvSpPr>
            <p:nvPr/>
          </p:nvSpPr>
          <p:spPr>
            <a:xfrm>
              <a:off x="952158" y="1483152"/>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Living Room</a:t>
              </a:r>
            </a:p>
          </p:txBody>
        </p:sp>
        <p:sp>
          <p:nvSpPr>
            <p:cNvPr id="37" name="Content Placeholder 2">
              <a:extLst>
                <a:ext uri="{FF2B5EF4-FFF2-40B4-BE49-F238E27FC236}">
                  <a16:creationId xmlns:a16="http://schemas.microsoft.com/office/drawing/2014/main" id="{99E37350-50DE-E72F-5D14-C399ECF2B506}"/>
                </a:ext>
              </a:extLst>
            </p:cNvPr>
            <p:cNvSpPr txBox="1">
              <a:spLocks/>
            </p:cNvSpPr>
            <p:nvPr/>
          </p:nvSpPr>
          <p:spPr>
            <a:xfrm>
              <a:off x="952158" y="1973733"/>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Home Office</a:t>
              </a:r>
            </a:p>
          </p:txBody>
        </p:sp>
        <p:sp>
          <p:nvSpPr>
            <p:cNvPr id="38" name="Content Placeholder 2">
              <a:extLst>
                <a:ext uri="{FF2B5EF4-FFF2-40B4-BE49-F238E27FC236}">
                  <a16:creationId xmlns:a16="http://schemas.microsoft.com/office/drawing/2014/main" id="{1EF0EAD4-751D-927C-E70C-3983270AB5F1}"/>
                </a:ext>
              </a:extLst>
            </p:cNvPr>
            <p:cNvSpPr txBox="1">
              <a:spLocks/>
            </p:cNvSpPr>
            <p:nvPr/>
          </p:nvSpPr>
          <p:spPr>
            <a:xfrm>
              <a:off x="952158" y="2464314"/>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a:solidFill>
                    <a:schemeClr val="accent1"/>
                  </a:solidFill>
                  <a:latin typeface="Avenir Heavy" panose="02000503020000020003" pitchFamily="2" charset="0"/>
                </a:rPr>
                <a:t>Bedroom</a:t>
              </a:r>
            </a:p>
          </p:txBody>
        </p:sp>
        <p:sp>
          <p:nvSpPr>
            <p:cNvPr id="39" name="Content Placeholder 2">
              <a:extLst>
                <a:ext uri="{FF2B5EF4-FFF2-40B4-BE49-F238E27FC236}">
                  <a16:creationId xmlns:a16="http://schemas.microsoft.com/office/drawing/2014/main" id="{2B646AF2-6C4B-AB27-B687-9A69F3EC6977}"/>
                </a:ext>
              </a:extLst>
            </p:cNvPr>
            <p:cNvSpPr txBox="1">
              <a:spLocks/>
            </p:cNvSpPr>
            <p:nvPr/>
          </p:nvSpPr>
          <p:spPr>
            <a:xfrm rot="16200000">
              <a:off x="103636" y="3272905"/>
              <a:ext cx="940952" cy="613208"/>
            </a:xfrm>
            <a:prstGeom prst="rect">
              <a:avLst/>
            </a:prstGeom>
            <a:solidFill>
              <a:schemeClr val="accent1"/>
            </a:solidFill>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err="1">
                  <a:solidFill>
                    <a:schemeClr val="accent4"/>
                  </a:solidFill>
                  <a:latin typeface="Avenir Black" panose="02000503020000020003" pitchFamily="2" charset="0"/>
                </a:rPr>
                <a:t>Lvl</a:t>
              </a:r>
              <a:r>
                <a:rPr lang="en-CA" sz="2400">
                  <a:solidFill>
                    <a:schemeClr val="accent4"/>
                  </a:solidFill>
                  <a:latin typeface="Avenir Black" panose="02000503020000020003" pitchFamily="2" charset="0"/>
                </a:rPr>
                <a:t> 2:</a:t>
              </a:r>
            </a:p>
          </p:txBody>
        </p:sp>
        <p:sp>
          <p:nvSpPr>
            <p:cNvPr id="40" name="Content Placeholder 2">
              <a:extLst>
                <a:ext uri="{FF2B5EF4-FFF2-40B4-BE49-F238E27FC236}">
                  <a16:creationId xmlns:a16="http://schemas.microsoft.com/office/drawing/2014/main" id="{7CC4CFCA-A09B-408C-0833-7D3B0A8B86BB}"/>
                </a:ext>
              </a:extLst>
            </p:cNvPr>
            <p:cNvSpPr txBox="1">
              <a:spLocks/>
            </p:cNvSpPr>
            <p:nvPr/>
          </p:nvSpPr>
          <p:spPr>
            <a:xfrm rot="16200000">
              <a:off x="-387257" y="4897043"/>
              <a:ext cx="1922736" cy="613208"/>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err="1">
                  <a:solidFill>
                    <a:schemeClr val="accent4"/>
                  </a:solidFill>
                  <a:latin typeface="Avenir Black" panose="02000503020000020003" pitchFamily="2" charset="0"/>
                </a:rPr>
                <a:t>Lvl</a:t>
              </a:r>
              <a:r>
                <a:rPr lang="en-CA" sz="2400">
                  <a:solidFill>
                    <a:schemeClr val="accent4"/>
                  </a:solidFill>
                  <a:latin typeface="Avenir Black" panose="02000503020000020003" pitchFamily="2" charset="0"/>
                </a:rPr>
                <a:t> 3:</a:t>
              </a:r>
            </a:p>
          </p:txBody>
        </p:sp>
        <p:sp>
          <p:nvSpPr>
            <p:cNvPr id="41" name="Content Placeholder 2">
              <a:extLst>
                <a:ext uri="{FF2B5EF4-FFF2-40B4-BE49-F238E27FC236}">
                  <a16:creationId xmlns:a16="http://schemas.microsoft.com/office/drawing/2014/main" id="{76AFD5E5-0FB1-0758-EF12-722E34233247}"/>
                </a:ext>
              </a:extLst>
            </p:cNvPr>
            <p:cNvSpPr txBox="1">
              <a:spLocks/>
            </p:cNvSpPr>
            <p:nvPr/>
          </p:nvSpPr>
          <p:spPr>
            <a:xfrm>
              <a:off x="952158" y="3106978"/>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Beds</a:t>
              </a:r>
            </a:p>
          </p:txBody>
        </p:sp>
        <p:sp>
          <p:nvSpPr>
            <p:cNvPr id="42" name="Content Placeholder 2">
              <a:extLst>
                <a:ext uri="{FF2B5EF4-FFF2-40B4-BE49-F238E27FC236}">
                  <a16:creationId xmlns:a16="http://schemas.microsoft.com/office/drawing/2014/main" id="{58807284-6289-DA29-625F-C7E27801BD09}"/>
                </a:ext>
              </a:extLst>
            </p:cNvPr>
            <p:cNvSpPr txBox="1">
              <a:spLocks/>
            </p:cNvSpPr>
            <p:nvPr/>
          </p:nvSpPr>
          <p:spPr>
            <a:xfrm>
              <a:off x="952158" y="3597559"/>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Tables</a:t>
              </a:r>
            </a:p>
          </p:txBody>
        </p:sp>
        <p:sp>
          <p:nvSpPr>
            <p:cNvPr id="43" name="Content Placeholder 2">
              <a:extLst>
                <a:ext uri="{FF2B5EF4-FFF2-40B4-BE49-F238E27FC236}">
                  <a16:creationId xmlns:a16="http://schemas.microsoft.com/office/drawing/2014/main" id="{38B770E6-CB9F-FABA-AA49-F21B40868E8D}"/>
                </a:ext>
              </a:extLst>
            </p:cNvPr>
            <p:cNvSpPr txBox="1">
              <a:spLocks/>
            </p:cNvSpPr>
            <p:nvPr/>
          </p:nvSpPr>
          <p:spPr>
            <a:xfrm>
              <a:off x="2572018" y="3106978"/>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Cabinets</a:t>
              </a:r>
            </a:p>
          </p:txBody>
        </p:sp>
        <p:sp>
          <p:nvSpPr>
            <p:cNvPr id="44" name="Content Placeholder 2">
              <a:extLst>
                <a:ext uri="{FF2B5EF4-FFF2-40B4-BE49-F238E27FC236}">
                  <a16:creationId xmlns:a16="http://schemas.microsoft.com/office/drawing/2014/main" id="{89FBC873-7781-6306-40FA-1FC75EBBBADD}"/>
                </a:ext>
              </a:extLst>
            </p:cNvPr>
            <p:cNvSpPr txBox="1">
              <a:spLocks/>
            </p:cNvSpPr>
            <p:nvPr/>
          </p:nvSpPr>
          <p:spPr>
            <a:xfrm>
              <a:off x="2572018" y="3597559"/>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Shelves</a:t>
              </a:r>
            </a:p>
          </p:txBody>
        </p:sp>
        <p:sp>
          <p:nvSpPr>
            <p:cNvPr id="45" name="Content Placeholder 2">
              <a:extLst>
                <a:ext uri="{FF2B5EF4-FFF2-40B4-BE49-F238E27FC236}">
                  <a16:creationId xmlns:a16="http://schemas.microsoft.com/office/drawing/2014/main" id="{F4F5AD5A-900C-2025-5722-904A11DAAAA5}"/>
                </a:ext>
              </a:extLst>
            </p:cNvPr>
            <p:cNvSpPr txBox="1">
              <a:spLocks/>
            </p:cNvSpPr>
            <p:nvPr/>
          </p:nvSpPr>
          <p:spPr>
            <a:xfrm>
              <a:off x="964889" y="4240846"/>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Beds:</a:t>
              </a:r>
              <a:r>
                <a:rPr lang="en-CA" sz="1800" i="1">
                  <a:solidFill>
                    <a:schemeClr val="accent1"/>
                  </a:solidFill>
                  <a:latin typeface="Avenir Book"/>
                </a:rPr>
                <a:t> King &amp; queen, twin, bunk</a:t>
              </a:r>
            </a:p>
          </p:txBody>
        </p:sp>
        <p:sp>
          <p:nvSpPr>
            <p:cNvPr id="46" name="Content Placeholder 2">
              <a:extLst>
                <a:ext uri="{FF2B5EF4-FFF2-40B4-BE49-F238E27FC236}">
                  <a16:creationId xmlns:a16="http://schemas.microsoft.com/office/drawing/2014/main" id="{3E61F14D-9873-B3CE-9880-737274FACD6B}"/>
                </a:ext>
              </a:extLst>
            </p:cNvPr>
            <p:cNvSpPr txBox="1">
              <a:spLocks/>
            </p:cNvSpPr>
            <p:nvPr/>
          </p:nvSpPr>
          <p:spPr>
            <a:xfrm>
              <a:off x="964889" y="4731427"/>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Tables: </a:t>
              </a:r>
              <a:r>
                <a:rPr lang="en-CA" sz="1800" i="1">
                  <a:solidFill>
                    <a:schemeClr val="accent1"/>
                  </a:solidFill>
                  <a:latin typeface="Avenir Book"/>
                </a:rPr>
                <a:t>Desks, nightstands, side tables</a:t>
              </a:r>
            </a:p>
          </p:txBody>
        </p:sp>
        <p:sp>
          <p:nvSpPr>
            <p:cNvPr id="47" name="Content Placeholder 2">
              <a:extLst>
                <a:ext uri="{FF2B5EF4-FFF2-40B4-BE49-F238E27FC236}">
                  <a16:creationId xmlns:a16="http://schemas.microsoft.com/office/drawing/2014/main" id="{CB8B0FBD-7426-B225-2366-B7FECCDCEE4B}"/>
                </a:ext>
              </a:extLst>
            </p:cNvPr>
            <p:cNvSpPr txBox="1">
              <a:spLocks/>
            </p:cNvSpPr>
            <p:nvPr/>
          </p:nvSpPr>
          <p:spPr>
            <a:xfrm>
              <a:off x="964889" y="5222008"/>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Cabinets: </a:t>
              </a:r>
              <a:r>
                <a:rPr lang="en-CA" sz="1800" i="1">
                  <a:solidFill>
                    <a:schemeClr val="accent1"/>
                  </a:solidFill>
                  <a:latin typeface="Avenir Book"/>
                </a:rPr>
                <a:t>Dressers, armoires, side boards</a:t>
              </a:r>
            </a:p>
          </p:txBody>
        </p:sp>
        <p:sp>
          <p:nvSpPr>
            <p:cNvPr id="48" name="Content Placeholder 2">
              <a:extLst>
                <a:ext uri="{FF2B5EF4-FFF2-40B4-BE49-F238E27FC236}">
                  <a16:creationId xmlns:a16="http://schemas.microsoft.com/office/drawing/2014/main" id="{F362CC63-BC6B-662A-D6C8-A19A972F65AD}"/>
                </a:ext>
              </a:extLst>
            </p:cNvPr>
            <p:cNvSpPr txBox="1">
              <a:spLocks/>
            </p:cNvSpPr>
            <p:nvPr/>
          </p:nvSpPr>
          <p:spPr>
            <a:xfrm>
              <a:off x="964889" y="5712589"/>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Shelves: </a:t>
              </a:r>
              <a:r>
                <a:rPr lang="en-CA" sz="1800" i="1">
                  <a:solidFill>
                    <a:schemeClr val="accent1"/>
                  </a:solidFill>
                  <a:latin typeface="Avenir Book"/>
                </a:rPr>
                <a:t>Wall, display, bookcases</a:t>
              </a:r>
            </a:p>
          </p:txBody>
        </p:sp>
        <p:pic>
          <p:nvPicPr>
            <p:cNvPr id="49" name="Graphic 48" descr="Star with solid fill">
              <a:extLst>
                <a:ext uri="{FF2B5EF4-FFF2-40B4-BE49-F238E27FC236}">
                  <a16:creationId xmlns:a16="http://schemas.microsoft.com/office/drawing/2014/main" id="{4711BBB7-C8D8-42F3-625E-B3BB7E1496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75332" y="2501016"/>
              <a:ext cx="368357" cy="368357"/>
            </a:xfrm>
            <a:prstGeom prst="rect">
              <a:avLst/>
            </a:prstGeom>
          </p:spPr>
        </p:pic>
      </p:grpSp>
      <p:sp>
        <p:nvSpPr>
          <p:cNvPr id="11" name="TextBox 10">
            <a:extLst>
              <a:ext uri="{FF2B5EF4-FFF2-40B4-BE49-F238E27FC236}">
                <a16:creationId xmlns:a16="http://schemas.microsoft.com/office/drawing/2014/main" id="{90A3E7C6-547E-27D3-5F2A-F03937322CED}"/>
              </a:ext>
            </a:extLst>
          </p:cNvPr>
          <p:cNvSpPr txBox="1"/>
          <p:nvPr/>
        </p:nvSpPr>
        <p:spPr>
          <a:xfrm>
            <a:off x="9785587" y="646315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Key Takeaways</a:t>
            </a:r>
          </a:p>
        </p:txBody>
      </p:sp>
      <p:sp>
        <p:nvSpPr>
          <p:cNvPr id="50" name="TextBox 49">
            <a:extLst>
              <a:ext uri="{FF2B5EF4-FFF2-40B4-BE49-F238E27FC236}">
                <a16:creationId xmlns:a16="http://schemas.microsoft.com/office/drawing/2014/main" id="{EE71C1F3-F515-C81D-52D1-BED9A1C116D4}"/>
              </a:ext>
            </a:extLst>
          </p:cNvPr>
          <p:cNvSpPr txBox="1"/>
          <p:nvPr/>
        </p:nvSpPr>
        <p:spPr>
          <a:xfrm>
            <a:off x="7822004" y="6459860"/>
            <a:ext cx="1788802" cy="400110"/>
          </a:xfrm>
          <a:prstGeom prst="rect">
            <a:avLst/>
          </a:prstGeom>
          <a:noFill/>
        </p:spPr>
        <p:txBody>
          <a:bodyPr wrap="square">
            <a:spAutoFit/>
          </a:bodyPr>
          <a:lstStyle/>
          <a:p>
            <a:r>
              <a:rPr lang="en-CA" sz="2000">
                <a:solidFill>
                  <a:schemeClr val="accent1"/>
                </a:solidFill>
                <a:latin typeface="Avenir" panose="02000503020000020003" pitchFamily="2" charset="0"/>
              </a:rPr>
              <a:t>Star Schema</a:t>
            </a:r>
          </a:p>
        </p:txBody>
      </p:sp>
      <p:pic>
        <p:nvPicPr>
          <p:cNvPr id="8" name="Graphic 7">
            <a:extLst>
              <a:ext uri="{FF2B5EF4-FFF2-40B4-BE49-F238E27FC236}">
                <a16:creationId xmlns:a16="http://schemas.microsoft.com/office/drawing/2014/main" id="{7AF4BC3C-B07C-EF5F-3DD4-404BBA4D32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872790">
            <a:off x="12466436" y="3758431"/>
            <a:ext cx="4314657" cy="3435236"/>
          </a:xfrm>
          <a:prstGeom prst="rect">
            <a:avLst/>
          </a:prstGeom>
        </p:spPr>
      </p:pic>
      <p:sp>
        <p:nvSpPr>
          <p:cNvPr id="9" name="Content Placeholder 2">
            <a:extLst>
              <a:ext uri="{FF2B5EF4-FFF2-40B4-BE49-F238E27FC236}">
                <a16:creationId xmlns:a16="http://schemas.microsoft.com/office/drawing/2014/main" id="{2546AC26-9835-0C95-2167-403FACF4B7E2}"/>
              </a:ext>
            </a:extLst>
          </p:cNvPr>
          <p:cNvSpPr txBox="1">
            <a:spLocks/>
          </p:cNvSpPr>
          <p:nvPr/>
        </p:nvSpPr>
        <p:spPr>
          <a:xfrm>
            <a:off x="-2666183" y="2927360"/>
            <a:ext cx="1728999" cy="3318457"/>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b="1">
                <a:solidFill>
                  <a:schemeClr val="accent4"/>
                </a:solidFill>
                <a:latin typeface="Avenir Black" panose="02000503020000020003" pitchFamily="2" charset="0"/>
              </a:rPr>
              <a:t>Why?</a:t>
            </a:r>
            <a:endParaRPr lang="en-US" sz="3600">
              <a:solidFill>
                <a:schemeClr val="accent4"/>
              </a:solidFill>
            </a:endParaRPr>
          </a:p>
        </p:txBody>
      </p:sp>
      <p:sp>
        <p:nvSpPr>
          <p:cNvPr id="51" name="Content Placeholder 2">
            <a:extLst>
              <a:ext uri="{FF2B5EF4-FFF2-40B4-BE49-F238E27FC236}">
                <a16:creationId xmlns:a16="http://schemas.microsoft.com/office/drawing/2014/main" id="{B29CEBD9-A635-3A0F-6FBB-81D2705DB823}"/>
              </a:ext>
            </a:extLst>
          </p:cNvPr>
          <p:cNvSpPr txBox="1">
            <a:spLocks/>
          </p:cNvSpPr>
          <p:nvPr/>
        </p:nvSpPr>
        <p:spPr>
          <a:xfrm>
            <a:off x="-2792009" y="3606008"/>
            <a:ext cx="1882858" cy="622402"/>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dirty="0">
                <a:solidFill>
                  <a:schemeClr val="accent1"/>
                </a:solidFill>
                <a:latin typeface="Avenir Book" panose="02000503020000020003" pitchFamily="2" charset="0"/>
              </a:rPr>
              <a:t>Data Privacy Concerns</a:t>
            </a:r>
          </a:p>
        </p:txBody>
      </p:sp>
      <p:sp>
        <p:nvSpPr>
          <p:cNvPr id="52" name="Content Placeholder 2">
            <a:extLst>
              <a:ext uri="{FF2B5EF4-FFF2-40B4-BE49-F238E27FC236}">
                <a16:creationId xmlns:a16="http://schemas.microsoft.com/office/drawing/2014/main" id="{41A3BDD8-5F45-24DB-D63F-08B89571E2B9}"/>
              </a:ext>
            </a:extLst>
          </p:cNvPr>
          <p:cNvSpPr txBox="1">
            <a:spLocks/>
          </p:cNvSpPr>
          <p:nvPr/>
        </p:nvSpPr>
        <p:spPr>
          <a:xfrm>
            <a:off x="-2792009" y="4989004"/>
            <a:ext cx="1882858" cy="622402"/>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a:solidFill>
                  <a:schemeClr val="accent1"/>
                </a:solidFill>
                <a:latin typeface="Avenir Book" panose="02000503020000020003" pitchFamily="2" charset="0"/>
              </a:rPr>
              <a:t>Less Data Expertise</a:t>
            </a:r>
          </a:p>
        </p:txBody>
      </p:sp>
      <p:sp>
        <p:nvSpPr>
          <p:cNvPr id="53" name="Content Placeholder 2">
            <a:extLst>
              <a:ext uri="{FF2B5EF4-FFF2-40B4-BE49-F238E27FC236}">
                <a16:creationId xmlns:a16="http://schemas.microsoft.com/office/drawing/2014/main" id="{71C81CCB-E052-CD7F-A35D-4BEBA47DE19C}"/>
              </a:ext>
            </a:extLst>
          </p:cNvPr>
          <p:cNvSpPr txBox="1">
            <a:spLocks/>
          </p:cNvSpPr>
          <p:nvPr/>
        </p:nvSpPr>
        <p:spPr>
          <a:xfrm>
            <a:off x="-2792009" y="2913670"/>
            <a:ext cx="1882858" cy="623242"/>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dirty="0">
                <a:solidFill>
                  <a:schemeClr val="accent1"/>
                </a:solidFill>
                <a:latin typeface="Avenir Book" panose="02000503020000020003" pitchFamily="2" charset="0"/>
              </a:rPr>
              <a:t>Integral Part of Success</a:t>
            </a:r>
          </a:p>
        </p:txBody>
      </p:sp>
      <p:sp>
        <p:nvSpPr>
          <p:cNvPr id="54" name="Content Placeholder 2">
            <a:extLst>
              <a:ext uri="{FF2B5EF4-FFF2-40B4-BE49-F238E27FC236}">
                <a16:creationId xmlns:a16="http://schemas.microsoft.com/office/drawing/2014/main" id="{9A872349-0CA4-EAC8-5FE7-F62F1354E3C6}"/>
              </a:ext>
            </a:extLst>
          </p:cNvPr>
          <p:cNvSpPr txBox="1">
            <a:spLocks/>
          </p:cNvSpPr>
          <p:nvPr/>
        </p:nvSpPr>
        <p:spPr>
          <a:xfrm>
            <a:off x="-2792009" y="5680504"/>
            <a:ext cx="1882858" cy="623242"/>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dirty="0">
                <a:solidFill>
                  <a:schemeClr val="accent1"/>
                </a:solidFill>
                <a:latin typeface="Avenir Book" panose="02000503020000020003" pitchFamily="2" charset="0"/>
              </a:rPr>
              <a:t>Many Possibilities</a:t>
            </a:r>
          </a:p>
        </p:txBody>
      </p:sp>
      <p:sp>
        <p:nvSpPr>
          <p:cNvPr id="55" name="Content Placeholder 2">
            <a:extLst>
              <a:ext uri="{FF2B5EF4-FFF2-40B4-BE49-F238E27FC236}">
                <a16:creationId xmlns:a16="http://schemas.microsoft.com/office/drawing/2014/main" id="{C85C59B9-5606-4087-6FD6-403B235B9BFE}"/>
              </a:ext>
            </a:extLst>
          </p:cNvPr>
          <p:cNvSpPr txBox="1">
            <a:spLocks/>
          </p:cNvSpPr>
          <p:nvPr/>
        </p:nvSpPr>
        <p:spPr>
          <a:xfrm>
            <a:off x="-2792009" y="4297506"/>
            <a:ext cx="1882858" cy="622402"/>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dirty="0">
                <a:solidFill>
                  <a:schemeClr val="accent1"/>
                </a:solidFill>
                <a:latin typeface="Avenir Book" panose="02000503020000020003" pitchFamily="2" charset="0"/>
              </a:rPr>
              <a:t>Decision-Making</a:t>
            </a:r>
          </a:p>
        </p:txBody>
      </p:sp>
      <p:sp>
        <p:nvSpPr>
          <p:cNvPr id="56" name="Triangle 55">
            <a:extLst>
              <a:ext uri="{FF2B5EF4-FFF2-40B4-BE49-F238E27FC236}">
                <a16:creationId xmlns:a16="http://schemas.microsoft.com/office/drawing/2014/main" id="{1F03DB42-F039-675C-4FA4-2231E238538E}"/>
              </a:ext>
            </a:extLst>
          </p:cNvPr>
          <p:cNvSpPr/>
          <p:nvPr/>
        </p:nvSpPr>
        <p:spPr>
          <a:xfrm rot="5400000">
            <a:off x="-941435" y="58484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ontent Placeholder 2">
            <a:extLst>
              <a:ext uri="{FF2B5EF4-FFF2-40B4-BE49-F238E27FC236}">
                <a16:creationId xmlns:a16="http://schemas.microsoft.com/office/drawing/2014/main" id="{E6E90D73-A5C7-EFAB-196F-9C92595A78E1}"/>
              </a:ext>
            </a:extLst>
          </p:cNvPr>
          <p:cNvSpPr txBox="1">
            <a:spLocks/>
          </p:cNvSpPr>
          <p:nvPr/>
        </p:nvSpPr>
        <p:spPr>
          <a:xfrm>
            <a:off x="-2641801" y="4808120"/>
            <a:ext cx="2259907" cy="1437697"/>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dirty="0">
                <a:solidFill>
                  <a:schemeClr val="accent1"/>
                </a:solidFill>
                <a:latin typeface="Avenir Book" panose="02000503020000020003" pitchFamily="2" charset="0"/>
              </a:rPr>
              <a:t>Attract untapped markets, evaluate ROI, channels success…</a:t>
            </a:r>
          </a:p>
        </p:txBody>
      </p:sp>
    </p:spTree>
    <p:extLst>
      <p:ext uri="{BB962C8B-B14F-4D97-AF65-F5344CB8AC3E}">
        <p14:creationId xmlns:p14="http://schemas.microsoft.com/office/powerpoint/2010/main" val="342519601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4E94-7C27-90B3-7AA5-840201F1A2AB}"/>
              </a:ext>
            </a:extLst>
          </p:cNvPr>
          <p:cNvSpPr>
            <a:spLocks noGrp="1"/>
          </p:cNvSpPr>
          <p:nvPr>
            <p:ph type="title"/>
          </p:nvPr>
        </p:nvSpPr>
        <p:spPr/>
        <p:txBody>
          <a:bodyPr/>
          <a:lstStyle/>
          <a:p>
            <a:r>
              <a:rPr lang="en-US">
                <a:cs typeface="Calibri Light"/>
              </a:rPr>
              <a:t>Star Schema – Marketing </a:t>
            </a:r>
            <a:endParaRPr lang="en-US"/>
          </a:p>
        </p:txBody>
      </p:sp>
      <p:sp>
        <p:nvSpPr>
          <p:cNvPr id="10" name="Content Placeholder 2">
            <a:extLst>
              <a:ext uri="{FF2B5EF4-FFF2-40B4-BE49-F238E27FC236}">
                <a16:creationId xmlns:a16="http://schemas.microsoft.com/office/drawing/2014/main" id="{5F621CF8-4A5B-7EB5-A3A6-78D10D4C3039}"/>
              </a:ext>
            </a:extLst>
          </p:cNvPr>
          <p:cNvSpPr txBox="1">
            <a:spLocks/>
          </p:cNvSpPr>
          <p:nvPr/>
        </p:nvSpPr>
        <p:spPr>
          <a:xfrm>
            <a:off x="838199" y="2927360"/>
            <a:ext cx="1728999" cy="3318457"/>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b="1">
                <a:solidFill>
                  <a:schemeClr val="accent4"/>
                </a:solidFill>
                <a:latin typeface="Avenir Black" panose="02000503020000020003" pitchFamily="2" charset="0"/>
              </a:rPr>
              <a:t>Why?</a:t>
            </a:r>
            <a:endParaRPr lang="en-US" sz="3600">
              <a:solidFill>
                <a:schemeClr val="accent4"/>
              </a:solidFill>
            </a:endParaRPr>
          </a:p>
        </p:txBody>
      </p:sp>
      <p:sp>
        <p:nvSpPr>
          <p:cNvPr id="16" name="Content Placeholder 2">
            <a:extLst>
              <a:ext uri="{FF2B5EF4-FFF2-40B4-BE49-F238E27FC236}">
                <a16:creationId xmlns:a16="http://schemas.microsoft.com/office/drawing/2014/main" id="{EA4C43A3-5430-250A-A836-BF49E4D51359}"/>
              </a:ext>
            </a:extLst>
          </p:cNvPr>
          <p:cNvSpPr txBox="1">
            <a:spLocks/>
          </p:cNvSpPr>
          <p:nvPr/>
        </p:nvSpPr>
        <p:spPr>
          <a:xfrm>
            <a:off x="2747362" y="3606008"/>
            <a:ext cx="1882858" cy="622402"/>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dirty="0">
                <a:solidFill>
                  <a:schemeClr val="accent1"/>
                </a:solidFill>
                <a:latin typeface="Avenir Book" panose="02000503020000020003" pitchFamily="2" charset="0"/>
              </a:rPr>
              <a:t>Data Privacy Concerns</a:t>
            </a:r>
          </a:p>
        </p:txBody>
      </p:sp>
      <p:sp>
        <p:nvSpPr>
          <p:cNvPr id="18" name="Content Placeholder 2">
            <a:extLst>
              <a:ext uri="{FF2B5EF4-FFF2-40B4-BE49-F238E27FC236}">
                <a16:creationId xmlns:a16="http://schemas.microsoft.com/office/drawing/2014/main" id="{48D109AE-497F-237C-5066-7EDB093C3B96}"/>
              </a:ext>
            </a:extLst>
          </p:cNvPr>
          <p:cNvSpPr txBox="1">
            <a:spLocks/>
          </p:cNvSpPr>
          <p:nvPr/>
        </p:nvSpPr>
        <p:spPr>
          <a:xfrm>
            <a:off x="2747362" y="4989004"/>
            <a:ext cx="1882858" cy="622402"/>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a:solidFill>
                  <a:schemeClr val="accent1"/>
                </a:solidFill>
                <a:latin typeface="Avenir Book" panose="02000503020000020003" pitchFamily="2" charset="0"/>
              </a:rPr>
              <a:t>Less Data Expertise</a:t>
            </a:r>
          </a:p>
        </p:txBody>
      </p:sp>
      <p:sp>
        <p:nvSpPr>
          <p:cNvPr id="21" name="Content Placeholder 2">
            <a:extLst>
              <a:ext uri="{FF2B5EF4-FFF2-40B4-BE49-F238E27FC236}">
                <a16:creationId xmlns:a16="http://schemas.microsoft.com/office/drawing/2014/main" id="{991E00D3-8C51-4F72-D367-E4D92C2DD036}"/>
              </a:ext>
            </a:extLst>
          </p:cNvPr>
          <p:cNvSpPr txBox="1">
            <a:spLocks/>
          </p:cNvSpPr>
          <p:nvPr/>
        </p:nvSpPr>
        <p:spPr>
          <a:xfrm>
            <a:off x="2747362" y="2913670"/>
            <a:ext cx="1882858" cy="623242"/>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dirty="0">
                <a:solidFill>
                  <a:schemeClr val="accent1"/>
                </a:solidFill>
                <a:latin typeface="Avenir Book" panose="02000503020000020003" pitchFamily="2" charset="0"/>
              </a:rPr>
              <a:t>Integral Part of Success</a:t>
            </a:r>
          </a:p>
        </p:txBody>
      </p:sp>
      <p:sp>
        <p:nvSpPr>
          <p:cNvPr id="27" name="Content Placeholder 2">
            <a:extLst>
              <a:ext uri="{FF2B5EF4-FFF2-40B4-BE49-F238E27FC236}">
                <a16:creationId xmlns:a16="http://schemas.microsoft.com/office/drawing/2014/main" id="{030F60AB-43EE-7CD1-D7AF-964289341CD4}"/>
              </a:ext>
            </a:extLst>
          </p:cNvPr>
          <p:cNvSpPr txBox="1">
            <a:spLocks/>
          </p:cNvSpPr>
          <p:nvPr/>
        </p:nvSpPr>
        <p:spPr>
          <a:xfrm>
            <a:off x="2747362" y="5680504"/>
            <a:ext cx="1882858" cy="623242"/>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dirty="0">
                <a:solidFill>
                  <a:schemeClr val="accent1"/>
                </a:solidFill>
                <a:latin typeface="Avenir Book" panose="02000503020000020003" pitchFamily="2" charset="0"/>
              </a:rPr>
              <a:t>Many Possibilities</a:t>
            </a:r>
          </a:p>
        </p:txBody>
      </p:sp>
      <p:sp>
        <p:nvSpPr>
          <p:cNvPr id="29" name="Content Placeholder 2">
            <a:extLst>
              <a:ext uri="{FF2B5EF4-FFF2-40B4-BE49-F238E27FC236}">
                <a16:creationId xmlns:a16="http://schemas.microsoft.com/office/drawing/2014/main" id="{C72843DB-9636-7495-C9D1-E871093C561E}"/>
              </a:ext>
            </a:extLst>
          </p:cNvPr>
          <p:cNvSpPr txBox="1">
            <a:spLocks/>
          </p:cNvSpPr>
          <p:nvPr/>
        </p:nvSpPr>
        <p:spPr>
          <a:xfrm>
            <a:off x="2747362" y="4297506"/>
            <a:ext cx="1882858" cy="622402"/>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dirty="0">
                <a:solidFill>
                  <a:schemeClr val="accent1"/>
                </a:solidFill>
                <a:latin typeface="Avenir Book" panose="02000503020000020003" pitchFamily="2" charset="0"/>
              </a:rPr>
              <a:t>Decision-Making</a:t>
            </a:r>
          </a:p>
        </p:txBody>
      </p:sp>
      <p:sp>
        <p:nvSpPr>
          <p:cNvPr id="40" name="Content Placeholder 2">
            <a:extLst>
              <a:ext uri="{FF2B5EF4-FFF2-40B4-BE49-F238E27FC236}">
                <a16:creationId xmlns:a16="http://schemas.microsoft.com/office/drawing/2014/main" id="{A2555871-05DA-7193-0975-E9219979BFF0}"/>
              </a:ext>
            </a:extLst>
          </p:cNvPr>
          <p:cNvSpPr txBox="1">
            <a:spLocks/>
          </p:cNvSpPr>
          <p:nvPr/>
        </p:nvSpPr>
        <p:spPr>
          <a:xfrm>
            <a:off x="838199" y="1730914"/>
            <a:ext cx="10515601" cy="783685"/>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b="1">
                <a:solidFill>
                  <a:schemeClr val="accent1"/>
                </a:solidFill>
                <a:latin typeface="Avenir Black" panose="02000503020000020003" pitchFamily="2" charset="0"/>
              </a:rPr>
              <a:t>IKEA S     Model Focus: Marketing</a:t>
            </a:r>
            <a:endParaRPr lang="en-US" sz="2400">
              <a:solidFill>
                <a:schemeClr val="accent1"/>
              </a:solidFill>
            </a:endParaRPr>
          </a:p>
        </p:txBody>
      </p:sp>
      <p:sp>
        <p:nvSpPr>
          <p:cNvPr id="42" name="Triangle 41">
            <a:extLst>
              <a:ext uri="{FF2B5EF4-FFF2-40B4-BE49-F238E27FC236}">
                <a16:creationId xmlns:a16="http://schemas.microsoft.com/office/drawing/2014/main" id="{A6185152-ACA5-3891-83B8-CF65BB7928BE}"/>
              </a:ext>
            </a:extLst>
          </p:cNvPr>
          <p:cNvSpPr/>
          <p:nvPr/>
        </p:nvSpPr>
        <p:spPr>
          <a:xfrm rot="10800000">
            <a:off x="1442295" y="2590889"/>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Star with solid fill">
            <a:extLst>
              <a:ext uri="{FF2B5EF4-FFF2-40B4-BE49-F238E27FC236}">
                <a16:creationId xmlns:a16="http://schemas.microsoft.com/office/drawing/2014/main" id="{70054046-ABF9-6B82-774E-BC49A7F8A1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1628" y="1690688"/>
            <a:ext cx="770218" cy="770218"/>
          </a:xfrm>
          <a:prstGeom prst="rect">
            <a:avLst/>
          </a:prstGeom>
        </p:spPr>
      </p:pic>
      <p:sp>
        <p:nvSpPr>
          <p:cNvPr id="50" name="TextBox 49">
            <a:extLst>
              <a:ext uri="{FF2B5EF4-FFF2-40B4-BE49-F238E27FC236}">
                <a16:creationId xmlns:a16="http://schemas.microsoft.com/office/drawing/2014/main" id="{E39E5CEE-4EEA-3DA2-5D1B-14F2D6083DB3}"/>
              </a:ext>
            </a:extLst>
          </p:cNvPr>
          <p:cNvSpPr txBox="1"/>
          <p:nvPr/>
        </p:nvSpPr>
        <p:spPr>
          <a:xfrm>
            <a:off x="4345464" y="1879464"/>
            <a:ext cx="776175" cy="461665"/>
          </a:xfrm>
          <a:prstGeom prst="rect">
            <a:avLst/>
          </a:prstGeom>
          <a:noFill/>
        </p:spPr>
        <p:txBody>
          <a:bodyPr wrap="none" rtlCol="0">
            <a:spAutoFit/>
          </a:bodyPr>
          <a:lstStyle/>
          <a:p>
            <a:r>
              <a:rPr lang="en-CA" sz="2400" b="1">
                <a:solidFill>
                  <a:schemeClr val="accent1"/>
                </a:solidFill>
                <a:latin typeface="Avenir Black" panose="02000503020000020003" pitchFamily="2" charset="0"/>
              </a:rPr>
              <a:t>Star</a:t>
            </a:r>
            <a:endParaRPr lang="en-US" sz="2400"/>
          </a:p>
        </p:txBody>
      </p:sp>
      <p:sp>
        <p:nvSpPr>
          <p:cNvPr id="51" name="Triangle 50">
            <a:extLst>
              <a:ext uri="{FF2B5EF4-FFF2-40B4-BE49-F238E27FC236}">
                <a16:creationId xmlns:a16="http://schemas.microsoft.com/office/drawing/2014/main" id="{9D2FAC28-8C0D-E0A1-AAAA-BB78921BFC3E}"/>
              </a:ext>
            </a:extLst>
          </p:cNvPr>
          <p:cNvSpPr/>
          <p:nvPr/>
        </p:nvSpPr>
        <p:spPr>
          <a:xfrm rot="5400000">
            <a:off x="4549094" y="58484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ontent Placeholder 2">
            <a:extLst>
              <a:ext uri="{FF2B5EF4-FFF2-40B4-BE49-F238E27FC236}">
                <a16:creationId xmlns:a16="http://schemas.microsoft.com/office/drawing/2014/main" id="{3B74DC1F-C90F-9A70-5467-307532CCDD0F}"/>
              </a:ext>
            </a:extLst>
          </p:cNvPr>
          <p:cNvSpPr txBox="1">
            <a:spLocks/>
          </p:cNvSpPr>
          <p:nvPr/>
        </p:nvSpPr>
        <p:spPr>
          <a:xfrm>
            <a:off x="5094411" y="4808120"/>
            <a:ext cx="2259907" cy="1437697"/>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dirty="0">
                <a:solidFill>
                  <a:schemeClr val="accent1"/>
                </a:solidFill>
                <a:latin typeface="Avenir Book" panose="02000503020000020003" pitchFamily="2" charset="0"/>
              </a:rPr>
              <a:t>Attract untapped markets, evaluate ROI, channels success…</a:t>
            </a:r>
          </a:p>
        </p:txBody>
      </p:sp>
      <p:sp>
        <p:nvSpPr>
          <p:cNvPr id="3" name="Triangle 2">
            <a:extLst>
              <a:ext uri="{FF2B5EF4-FFF2-40B4-BE49-F238E27FC236}">
                <a16:creationId xmlns:a16="http://schemas.microsoft.com/office/drawing/2014/main" id="{31730E70-2E99-553F-43E1-36EEBBB14C1F}"/>
              </a:ext>
            </a:extLst>
          </p:cNvPr>
          <p:cNvSpPr/>
          <p:nvPr/>
        </p:nvSpPr>
        <p:spPr>
          <a:xfrm rot="5400000">
            <a:off x="583469" y="943215"/>
            <a:ext cx="400109" cy="169381"/>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C3A4FAD8-302C-30BF-4949-B2F6F2ABCD1A}"/>
              </a:ext>
            </a:extLst>
          </p:cNvPr>
          <p:cNvGrpSpPr/>
          <p:nvPr/>
        </p:nvGrpSpPr>
        <p:grpSpPr>
          <a:xfrm>
            <a:off x="-967865" y="729866"/>
            <a:ext cx="571807" cy="571807"/>
            <a:chOff x="1303055" y="1924857"/>
            <a:chExt cx="2135848" cy="2135848"/>
          </a:xfrm>
        </p:grpSpPr>
        <p:sp>
          <p:nvSpPr>
            <p:cNvPr id="5" name="Oval 4">
              <a:extLst>
                <a:ext uri="{FF2B5EF4-FFF2-40B4-BE49-F238E27FC236}">
                  <a16:creationId xmlns:a16="http://schemas.microsoft.com/office/drawing/2014/main" id="{2C3B8E12-09F2-7845-4E5C-A94CF4FAC49C}"/>
                </a:ext>
              </a:extLst>
            </p:cNvPr>
            <p:cNvSpPr/>
            <p:nvPr/>
          </p:nvSpPr>
          <p:spPr>
            <a:xfrm>
              <a:off x="1303055" y="1924857"/>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lying Money with solid fill">
              <a:extLst>
                <a:ext uri="{FF2B5EF4-FFF2-40B4-BE49-F238E27FC236}">
                  <a16:creationId xmlns:a16="http://schemas.microsoft.com/office/drawing/2014/main" id="{044F6517-E66A-F6B9-8071-66A617710A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8415" y="2230218"/>
              <a:ext cx="1525125" cy="1525125"/>
            </a:xfrm>
            <a:prstGeom prst="rect">
              <a:avLst/>
            </a:prstGeom>
          </p:spPr>
        </p:pic>
      </p:grpSp>
      <p:grpSp>
        <p:nvGrpSpPr>
          <p:cNvPr id="7" name="Group 6">
            <a:extLst>
              <a:ext uri="{FF2B5EF4-FFF2-40B4-BE49-F238E27FC236}">
                <a16:creationId xmlns:a16="http://schemas.microsoft.com/office/drawing/2014/main" id="{F0956AA0-7856-215A-8665-31FAB130B2E7}"/>
              </a:ext>
            </a:extLst>
          </p:cNvPr>
          <p:cNvGrpSpPr/>
          <p:nvPr/>
        </p:nvGrpSpPr>
        <p:grpSpPr>
          <a:xfrm>
            <a:off x="31290" y="735009"/>
            <a:ext cx="585792" cy="585792"/>
            <a:chOff x="5128642" y="1968982"/>
            <a:chExt cx="2135848" cy="2135848"/>
          </a:xfrm>
        </p:grpSpPr>
        <p:sp>
          <p:nvSpPr>
            <p:cNvPr id="8" name="Oval 7">
              <a:extLst>
                <a:ext uri="{FF2B5EF4-FFF2-40B4-BE49-F238E27FC236}">
                  <a16:creationId xmlns:a16="http://schemas.microsoft.com/office/drawing/2014/main" id="{D9A01EA3-DA2F-C6C4-C549-C831318045A1}"/>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Marketing with solid fill">
              <a:extLst>
                <a:ext uri="{FF2B5EF4-FFF2-40B4-BE49-F238E27FC236}">
                  <a16:creationId xmlns:a16="http://schemas.microsoft.com/office/drawing/2014/main" id="{640BA4E7-0110-92CD-A227-04A8300062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1763" y="2239759"/>
              <a:ext cx="1594293" cy="1594293"/>
            </a:xfrm>
            <a:prstGeom prst="rect">
              <a:avLst/>
            </a:prstGeom>
          </p:spPr>
        </p:pic>
      </p:grpSp>
      <p:grpSp>
        <p:nvGrpSpPr>
          <p:cNvPr id="11" name="Group 10">
            <a:extLst>
              <a:ext uri="{FF2B5EF4-FFF2-40B4-BE49-F238E27FC236}">
                <a16:creationId xmlns:a16="http://schemas.microsoft.com/office/drawing/2014/main" id="{7189E332-E0F1-0358-C7D8-047442B36230}"/>
              </a:ext>
            </a:extLst>
          </p:cNvPr>
          <p:cNvGrpSpPr/>
          <p:nvPr/>
        </p:nvGrpSpPr>
        <p:grpSpPr>
          <a:xfrm>
            <a:off x="-978217" y="1530246"/>
            <a:ext cx="592510" cy="592510"/>
            <a:chOff x="8954229" y="1968982"/>
            <a:chExt cx="2135848" cy="2135848"/>
          </a:xfrm>
        </p:grpSpPr>
        <p:sp>
          <p:nvSpPr>
            <p:cNvPr id="12" name="Oval 11">
              <a:extLst>
                <a:ext uri="{FF2B5EF4-FFF2-40B4-BE49-F238E27FC236}">
                  <a16:creationId xmlns:a16="http://schemas.microsoft.com/office/drawing/2014/main" id="{0DE94FC8-4D72-BAA4-6FE6-C856D3C6DA07}"/>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ouch with solid fill">
              <a:extLst>
                <a:ext uri="{FF2B5EF4-FFF2-40B4-BE49-F238E27FC236}">
                  <a16:creationId xmlns:a16="http://schemas.microsoft.com/office/drawing/2014/main" id="{BCF77824-B595-419E-1110-F2430C912F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49999" y="2264752"/>
              <a:ext cx="1544305" cy="1544305"/>
            </a:xfrm>
            <a:prstGeom prst="rect">
              <a:avLst/>
            </a:prstGeom>
          </p:spPr>
        </p:pic>
      </p:grpSp>
      <p:sp>
        <p:nvSpPr>
          <p:cNvPr id="14" name="TextBox 13">
            <a:extLst>
              <a:ext uri="{FF2B5EF4-FFF2-40B4-BE49-F238E27FC236}">
                <a16:creationId xmlns:a16="http://schemas.microsoft.com/office/drawing/2014/main" id="{FA1E9BE8-E1FE-4230-8943-57E0169F3F05}"/>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15" name="TextBox 14">
            <a:extLst>
              <a:ext uri="{FF2B5EF4-FFF2-40B4-BE49-F238E27FC236}">
                <a16:creationId xmlns:a16="http://schemas.microsoft.com/office/drawing/2014/main" id="{4EE0A275-4712-D6EB-2F48-53664DF3C468}"/>
              </a:ext>
            </a:extLst>
          </p:cNvPr>
          <p:cNvSpPr txBox="1"/>
          <p:nvPr/>
        </p:nvSpPr>
        <p:spPr>
          <a:xfrm>
            <a:off x="2711197" y="646179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Mission &amp; Objectives</a:t>
            </a:r>
          </a:p>
        </p:txBody>
      </p:sp>
      <p:sp>
        <p:nvSpPr>
          <p:cNvPr id="17" name="TextBox 16">
            <a:extLst>
              <a:ext uri="{FF2B5EF4-FFF2-40B4-BE49-F238E27FC236}">
                <a16:creationId xmlns:a16="http://schemas.microsoft.com/office/drawing/2014/main" id="{E68B58C0-47C2-4936-4316-47FAABB0115A}"/>
              </a:ext>
            </a:extLst>
          </p:cNvPr>
          <p:cNvSpPr txBox="1"/>
          <p:nvPr/>
        </p:nvSpPr>
        <p:spPr>
          <a:xfrm>
            <a:off x="5669286" y="6457890"/>
            <a:ext cx="1968058" cy="400110"/>
          </a:xfrm>
          <a:prstGeom prst="rect">
            <a:avLst/>
          </a:prstGeom>
          <a:noFill/>
        </p:spPr>
        <p:txBody>
          <a:bodyPr wrap="square">
            <a:spAutoFit/>
          </a:bodyPr>
          <a:lstStyle/>
          <a:p>
            <a:r>
              <a:rPr lang="en-CA" sz="2000">
                <a:solidFill>
                  <a:schemeClr val="accent1"/>
                </a:solidFill>
                <a:latin typeface="Avenir" panose="02000503020000020003" pitchFamily="2" charset="0"/>
              </a:rPr>
              <a:t>Room Network</a:t>
            </a:r>
          </a:p>
        </p:txBody>
      </p:sp>
      <p:sp>
        <p:nvSpPr>
          <p:cNvPr id="23" name="Content Placeholder 2">
            <a:extLst>
              <a:ext uri="{FF2B5EF4-FFF2-40B4-BE49-F238E27FC236}">
                <a16:creationId xmlns:a16="http://schemas.microsoft.com/office/drawing/2014/main" id="{7F62E128-AC61-21C9-647B-21E723AEC7F7}"/>
              </a:ext>
            </a:extLst>
          </p:cNvPr>
          <p:cNvSpPr txBox="1">
            <a:spLocks/>
          </p:cNvSpPr>
          <p:nvPr/>
        </p:nvSpPr>
        <p:spPr>
          <a:xfrm>
            <a:off x="838199" y="7996359"/>
            <a:ext cx="10515601" cy="528046"/>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b="1">
                <a:solidFill>
                  <a:schemeClr val="accent4"/>
                </a:solidFill>
                <a:latin typeface="Avenir Black"/>
              </a:rPr>
              <a:t>Example Insight</a:t>
            </a:r>
            <a:endParaRPr lang="en-US" sz="2400">
              <a:solidFill>
                <a:schemeClr val="accent4"/>
              </a:solidFill>
            </a:endParaRPr>
          </a:p>
        </p:txBody>
      </p:sp>
      <p:sp>
        <p:nvSpPr>
          <p:cNvPr id="24" name="Content Placeholder 2">
            <a:extLst>
              <a:ext uri="{FF2B5EF4-FFF2-40B4-BE49-F238E27FC236}">
                <a16:creationId xmlns:a16="http://schemas.microsoft.com/office/drawing/2014/main" id="{E1E07F7E-6D85-1A88-4D12-B28E3B68ACCA}"/>
              </a:ext>
            </a:extLst>
          </p:cNvPr>
          <p:cNvSpPr txBox="1">
            <a:spLocks/>
          </p:cNvSpPr>
          <p:nvPr/>
        </p:nvSpPr>
        <p:spPr>
          <a:xfrm>
            <a:off x="838199" y="7322578"/>
            <a:ext cx="10515601" cy="1265466"/>
          </a:xfrm>
          <a:prstGeom prst="rect">
            <a:avLst/>
          </a:prstGeom>
          <a:solidFill>
            <a:schemeClr val="accent4"/>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sz="1900" dirty="0">
                <a:solidFill>
                  <a:schemeClr val="accent1"/>
                </a:solidFill>
                <a:latin typeface="Avenir"/>
              </a:rPr>
              <a:t>What is the profit margin per product line for Western Canada (BC, AB, SASK, and MAN) business customers from the business-targeted social media campaigns in the past month (March 2023)?</a:t>
            </a:r>
          </a:p>
        </p:txBody>
      </p:sp>
      <p:grpSp>
        <p:nvGrpSpPr>
          <p:cNvPr id="25" name="Group 24">
            <a:extLst>
              <a:ext uri="{FF2B5EF4-FFF2-40B4-BE49-F238E27FC236}">
                <a16:creationId xmlns:a16="http://schemas.microsoft.com/office/drawing/2014/main" id="{CAAB1D02-7B13-1B87-44D3-2520B14BA313}"/>
              </a:ext>
            </a:extLst>
          </p:cNvPr>
          <p:cNvGrpSpPr/>
          <p:nvPr/>
        </p:nvGrpSpPr>
        <p:grpSpPr>
          <a:xfrm>
            <a:off x="842024" y="7322578"/>
            <a:ext cx="10515211" cy="1187393"/>
            <a:chOff x="842024" y="3768894"/>
            <a:chExt cx="10515211" cy="1187393"/>
          </a:xfrm>
        </p:grpSpPr>
        <p:sp>
          <p:nvSpPr>
            <p:cNvPr id="26" name="Rectangle 25">
              <a:extLst>
                <a:ext uri="{FF2B5EF4-FFF2-40B4-BE49-F238E27FC236}">
                  <a16:creationId xmlns:a16="http://schemas.microsoft.com/office/drawing/2014/main" id="{47A0F352-DA26-4C97-9A4E-60AB055DD2B6}"/>
                </a:ext>
              </a:extLst>
            </p:cNvPr>
            <p:cNvSpPr/>
            <p:nvPr/>
          </p:nvSpPr>
          <p:spPr>
            <a:xfrm>
              <a:off x="842024" y="3773813"/>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28" name="Rectangle 27">
              <a:extLst>
                <a:ext uri="{FF2B5EF4-FFF2-40B4-BE49-F238E27FC236}">
                  <a16:creationId xmlns:a16="http://schemas.microsoft.com/office/drawing/2014/main" id="{C52499B0-E379-3554-08F1-DBEE10C3E689}"/>
                </a:ext>
              </a:extLst>
            </p:cNvPr>
            <p:cNvSpPr/>
            <p:nvPr/>
          </p:nvSpPr>
          <p:spPr>
            <a:xfrm>
              <a:off x="2990372" y="3773812"/>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30" name="Rectangle 29">
              <a:extLst>
                <a:ext uri="{FF2B5EF4-FFF2-40B4-BE49-F238E27FC236}">
                  <a16:creationId xmlns:a16="http://schemas.microsoft.com/office/drawing/2014/main" id="{BCF8AD37-5544-4496-BFFC-2D76E9089DE0}"/>
                </a:ext>
              </a:extLst>
            </p:cNvPr>
            <p:cNvSpPr/>
            <p:nvPr/>
          </p:nvSpPr>
          <p:spPr>
            <a:xfrm>
              <a:off x="5237042" y="3768896"/>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31" name="Rectangle 30">
              <a:extLst>
                <a:ext uri="{FF2B5EF4-FFF2-40B4-BE49-F238E27FC236}">
                  <a16:creationId xmlns:a16="http://schemas.microsoft.com/office/drawing/2014/main" id="{6E872729-9805-3DB9-99BB-48066C1F1DB9}"/>
                </a:ext>
              </a:extLst>
            </p:cNvPr>
            <p:cNvSpPr/>
            <p:nvPr/>
          </p:nvSpPr>
          <p:spPr>
            <a:xfrm>
              <a:off x="7478797" y="3773811"/>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32" name="Rectangle 31">
              <a:extLst>
                <a:ext uri="{FF2B5EF4-FFF2-40B4-BE49-F238E27FC236}">
                  <a16:creationId xmlns:a16="http://schemas.microsoft.com/office/drawing/2014/main" id="{82E24479-5AB0-A5D7-C304-3F7B70D9E5BD}"/>
                </a:ext>
              </a:extLst>
            </p:cNvPr>
            <p:cNvSpPr/>
            <p:nvPr/>
          </p:nvSpPr>
          <p:spPr>
            <a:xfrm>
              <a:off x="9632061" y="3768894"/>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33" name="TextBox 32">
              <a:extLst>
                <a:ext uri="{FF2B5EF4-FFF2-40B4-BE49-F238E27FC236}">
                  <a16:creationId xmlns:a16="http://schemas.microsoft.com/office/drawing/2014/main" id="{E7C33415-7AE7-B361-5C6D-529909991DA6}"/>
                </a:ext>
              </a:extLst>
            </p:cNvPr>
            <p:cNvSpPr txBox="1"/>
            <p:nvPr/>
          </p:nvSpPr>
          <p:spPr>
            <a:xfrm>
              <a:off x="1219200" y="3851786"/>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When?</a:t>
              </a:r>
            </a:p>
          </p:txBody>
        </p:sp>
        <p:sp>
          <p:nvSpPr>
            <p:cNvPr id="34" name="TextBox 33">
              <a:extLst>
                <a:ext uri="{FF2B5EF4-FFF2-40B4-BE49-F238E27FC236}">
                  <a16:creationId xmlns:a16="http://schemas.microsoft.com/office/drawing/2014/main" id="{3F4C6FA8-D997-DD79-34E8-AE35902A21C6}"/>
                </a:ext>
              </a:extLst>
            </p:cNvPr>
            <p:cNvSpPr txBox="1"/>
            <p:nvPr/>
          </p:nvSpPr>
          <p:spPr>
            <a:xfrm>
              <a:off x="1007805" y="4259824"/>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Order </a:t>
              </a:r>
            </a:p>
            <a:p>
              <a:pPr algn="ctr"/>
              <a:r>
                <a:rPr lang="en-US">
                  <a:cs typeface="Calibri"/>
                </a:rPr>
                <a:t>Date</a:t>
              </a:r>
            </a:p>
          </p:txBody>
        </p:sp>
        <p:sp>
          <p:nvSpPr>
            <p:cNvPr id="35" name="TextBox 34">
              <a:extLst>
                <a:ext uri="{FF2B5EF4-FFF2-40B4-BE49-F238E27FC236}">
                  <a16:creationId xmlns:a16="http://schemas.microsoft.com/office/drawing/2014/main" id="{637F5180-F182-0BE8-A6C1-3CD783F0BBA3}"/>
                </a:ext>
              </a:extLst>
            </p:cNvPr>
            <p:cNvSpPr txBox="1"/>
            <p:nvPr/>
          </p:nvSpPr>
          <p:spPr>
            <a:xfrm>
              <a:off x="3392128" y="3851786"/>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Where?</a:t>
              </a:r>
            </a:p>
          </p:txBody>
        </p:sp>
        <p:sp>
          <p:nvSpPr>
            <p:cNvPr id="36" name="TextBox 35">
              <a:extLst>
                <a:ext uri="{FF2B5EF4-FFF2-40B4-BE49-F238E27FC236}">
                  <a16:creationId xmlns:a16="http://schemas.microsoft.com/office/drawing/2014/main" id="{BDDDB0D5-F0B6-B904-4713-1520425CF225}"/>
                </a:ext>
              </a:extLst>
            </p:cNvPr>
            <p:cNvSpPr txBox="1"/>
            <p:nvPr/>
          </p:nvSpPr>
          <p:spPr>
            <a:xfrm>
              <a:off x="3180733" y="4259824"/>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Customer Location</a:t>
              </a:r>
              <a:endParaRPr lang="en-US"/>
            </a:p>
          </p:txBody>
        </p:sp>
        <p:sp>
          <p:nvSpPr>
            <p:cNvPr id="37" name="TextBox 36">
              <a:extLst>
                <a:ext uri="{FF2B5EF4-FFF2-40B4-BE49-F238E27FC236}">
                  <a16:creationId xmlns:a16="http://schemas.microsoft.com/office/drawing/2014/main" id="{BAB35516-58E2-3977-148E-90C8DA50373B}"/>
                </a:ext>
              </a:extLst>
            </p:cNvPr>
            <p:cNvSpPr txBox="1"/>
            <p:nvPr/>
          </p:nvSpPr>
          <p:spPr>
            <a:xfrm>
              <a:off x="5614218" y="3851785"/>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What?</a:t>
              </a:r>
            </a:p>
          </p:txBody>
        </p:sp>
        <p:sp>
          <p:nvSpPr>
            <p:cNvPr id="38" name="TextBox 37">
              <a:extLst>
                <a:ext uri="{FF2B5EF4-FFF2-40B4-BE49-F238E27FC236}">
                  <a16:creationId xmlns:a16="http://schemas.microsoft.com/office/drawing/2014/main" id="{4E4B975E-3C08-2A8E-2640-85F38D82E082}"/>
                </a:ext>
              </a:extLst>
            </p:cNvPr>
            <p:cNvSpPr txBox="1"/>
            <p:nvPr/>
          </p:nvSpPr>
          <p:spPr>
            <a:xfrm>
              <a:off x="5397907" y="4259823"/>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Product Lines</a:t>
              </a:r>
              <a:endParaRPr lang="en-US"/>
            </a:p>
          </p:txBody>
        </p:sp>
        <p:sp>
          <p:nvSpPr>
            <p:cNvPr id="39" name="TextBox 38">
              <a:extLst>
                <a:ext uri="{FF2B5EF4-FFF2-40B4-BE49-F238E27FC236}">
                  <a16:creationId xmlns:a16="http://schemas.microsoft.com/office/drawing/2014/main" id="{736545BD-057E-88EE-1125-537A28D250DB}"/>
                </a:ext>
              </a:extLst>
            </p:cNvPr>
            <p:cNvSpPr txBox="1"/>
            <p:nvPr/>
          </p:nvSpPr>
          <p:spPr>
            <a:xfrm>
              <a:off x="7885469" y="3851783"/>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How?</a:t>
              </a:r>
            </a:p>
          </p:txBody>
        </p:sp>
        <p:sp>
          <p:nvSpPr>
            <p:cNvPr id="41" name="TextBox 40">
              <a:extLst>
                <a:ext uri="{FF2B5EF4-FFF2-40B4-BE49-F238E27FC236}">
                  <a16:creationId xmlns:a16="http://schemas.microsoft.com/office/drawing/2014/main" id="{45D71DD1-1835-A3D8-DC80-46B7E7970DB6}"/>
                </a:ext>
              </a:extLst>
            </p:cNvPr>
            <p:cNvSpPr txBox="1"/>
            <p:nvPr/>
          </p:nvSpPr>
          <p:spPr>
            <a:xfrm>
              <a:off x="7644577" y="4259822"/>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Order Source</a:t>
              </a:r>
              <a:endParaRPr lang="en-US"/>
            </a:p>
          </p:txBody>
        </p:sp>
        <p:sp>
          <p:nvSpPr>
            <p:cNvPr id="43" name="TextBox 42">
              <a:extLst>
                <a:ext uri="{FF2B5EF4-FFF2-40B4-BE49-F238E27FC236}">
                  <a16:creationId xmlns:a16="http://schemas.microsoft.com/office/drawing/2014/main" id="{51ACB740-44B3-CABC-919F-F59478DAADE6}"/>
                </a:ext>
              </a:extLst>
            </p:cNvPr>
            <p:cNvSpPr txBox="1"/>
            <p:nvPr/>
          </p:nvSpPr>
          <p:spPr>
            <a:xfrm>
              <a:off x="10043649" y="3851782"/>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Who?</a:t>
              </a:r>
            </a:p>
          </p:txBody>
        </p:sp>
        <p:sp>
          <p:nvSpPr>
            <p:cNvPr id="44" name="TextBox 43">
              <a:extLst>
                <a:ext uri="{FF2B5EF4-FFF2-40B4-BE49-F238E27FC236}">
                  <a16:creationId xmlns:a16="http://schemas.microsoft.com/office/drawing/2014/main" id="{3C7F2B49-EF01-CA6C-7789-E479005BA6A9}"/>
                </a:ext>
              </a:extLst>
            </p:cNvPr>
            <p:cNvSpPr txBox="1"/>
            <p:nvPr/>
          </p:nvSpPr>
          <p:spPr>
            <a:xfrm>
              <a:off x="9832254" y="4225409"/>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Customer Type</a:t>
              </a:r>
              <a:endParaRPr lang="en-US"/>
            </a:p>
          </p:txBody>
        </p:sp>
      </p:grpSp>
      <p:graphicFrame>
        <p:nvGraphicFramePr>
          <p:cNvPr id="53" name="Table 22">
            <a:extLst>
              <a:ext uri="{FF2B5EF4-FFF2-40B4-BE49-F238E27FC236}">
                <a16:creationId xmlns:a16="http://schemas.microsoft.com/office/drawing/2014/main" id="{BC1BC01C-749C-6FA1-CB1C-28A41D33E3B6}"/>
              </a:ext>
            </a:extLst>
          </p:cNvPr>
          <p:cNvGraphicFramePr>
            <a:graphicFrameLocks noGrp="1"/>
          </p:cNvGraphicFramePr>
          <p:nvPr/>
        </p:nvGraphicFramePr>
        <p:xfrm>
          <a:off x="12431202" y="1927316"/>
          <a:ext cx="4435960" cy="3435236"/>
        </p:xfrm>
        <a:graphic>
          <a:graphicData uri="http://schemas.openxmlformats.org/drawingml/2006/table">
            <a:tbl>
              <a:tblPr firstRow="1" bandRow="1">
                <a:tableStyleId>{5C22544A-7EE6-4342-B048-85BDC9FD1C3A}</a:tableStyleId>
              </a:tblPr>
              <a:tblGrid>
                <a:gridCol w="2217980">
                  <a:extLst>
                    <a:ext uri="{9D8B030D-6E8A-4147-A177-3AD203B41FA5}">
                      <a16:colId xmlns:a16="http://schemas.microsoft.com/office/drawing/2014/main" val="164157232"/>
                    </a:ext>
                  </a:extLst>
                </a:gridCol>
                <a:gridCol w="2217980">
                  <a:extLst>
                    <a:ext uri="{9D8B030D-6E8A-4147-A177-3AD203B41FA5}">
                      <a16:colId xmlns:a16="http://schemas.microsoft.com/office/drawing/2014/main" val="3788024807"/>
                    </a:ext>
                  </a:extLst>
                </a:gridCol>
              </a:tblGrid>
              <a:tr h="490748">
                <a:tc>
                  <a:txBody>
                    <a:bodyPr/>
                    <a:lstStyle/>
                    <a:p>
                      <a:r>
                        <a:rPr lang="en-US" dirty="0"/>
                        <a:t>ROOM_HEADLINE</a:t>
                      </a:r>
                    </a:p>
                  </a:txBody>
                  <a:tcPr/>
                </a:tc>
                <a:tc>
                  <a:txBody>
                    <a:bodyPr/>
                    <a:lstStyle/>
                    <a:p>
                      <a:r>
                        <a:rPr lang="en-US"/>
                        <a:t>ROOM_COUNT</a:t>
                      </a:r>
                    </a:p>
                  </a:txBody>
                  <a:tcPr/>
                </a:tc>
                <a:extLst>
                  <a:ext uri="{0D108BD9-81ED-4DB2-BD59-A6C34878D82A}">
                    <a16:rowId xmlns:a16="http://schemas.microsoft.com/office/drawing/2014/main" val="1008583193"/>
                  </a:ext>
                </a:extLst>
              </a:tr>
              <a:tr h="490748">
                <a:tc>
                  <a:txBody>
                    <a:bodyPr/>
                    <a:lstStyle/>
                    <a:p>
                      <a:r>
                        <a:rPr lang="en-US"/>
                        <a:t>Tables</a:t>
                      </a:r>
                    </a:p>
                  </a:txBody>
                  <a:tcPr/>
                </a:tc>
                <a:tc>
                  <a:txBody>
                    <a:bodyPr/>
                    <a:lstStyle/>
                    <a:p>
                      <a:r>
                        <a:rPr lang="en-US"/>
                        <a:t>6</a:t>
                      </a:r>
                    </a:p>
                  </a:txBody>
                  <a:tcPr/>
                </a:tc>
                <a:extLst>
                  <a:ext uri="{0D108BD9-81ED-4DB2-BD59-A6C34878D82A}">
                    <a16:rowId xmlns:a16="http://schemas.microsoft.com/office/drawing/2014/main" val="3622521007"/>
                  </a:ext>
                </a:extLst>
              </a:tr>
              <a:tr h="490748">
                <a:tc>
                  <a:txBody>
                    <a:bodyPr/>
                    <a:lstStyle/>
                    <a:p>
                      <a:r>
                        <a:rPr lang="en-US"/>
                        <a:t>Shelving Units</a:t>
                      </a:r>
                    </a:p>
                  </a:txBody>
                  <a:tcPr/>
                </a:tc>
                <a:tc>
                  <a:txBody>
                    <a:bodyPr/>
                    <a:lstStyle/>
                    <a:p>
                      <a:r>
                        <a:rPr lang="en-US"/>
                        <a:t>6</a:t>
                      </a:r>
                    </a:p>
                  </a:txBody>
                  <a:tcPr/>
                </a:tc>
                <a:extLst>
                  <a:ext uri="{0D108BD9-81ED-4DB2-BD59-A6C34878D82A}">
                    <a16:rowId xmlns:a16="http://schemas.microsoft.com/office/drawing/2014/main" val="2427150235"/>
                  </a:ext>
                </a:extLst>
              </a:tr>
              <a:tr h="490748">
                <a:tc>
                  <a:txBody>
                    <a:bodyPr/>
                    <a:lstStyle/>
                    <a:p>
                      <a:r>
                        <a:rPr lang="en-US"/>
                        <a:t>Cabinets</a:t>
                      </a:r>
                    </a:p>
                  </a:txBody>
                  <a:tcPr/>
                </a:tc>
                <a:tc>
                  <a:txBody>
                    <a:bodyPr/>
                    <a:lstStyle/>
                    <a:p>
                      <a:r>
                        <a:rPr lang="en-US"/>
                        <a:t>5</a:t>
                      </a:r>
                    </a:p>
                  </a:txBody>
                  <a:tcPr/>
                </a:tc>
                <a:extLst>
                  <a:ext uri="{0D108BD9-81ED-4DB2-BD59-A6C34878D82A}">
                    <a16:rowId xmlns:a16="http://schemas.microsoft.com/office/drawing/2014/main" val="4105101325"/>
                  </a:ext>
                </a:extLst>
              </a:tr>
              <a:tr h="490748">
                <a:tc>
                  <a:txBody>
                    <a:bodyPr/>
                    <a:lstStyle/>
                    <a:p>
                      <a:r>
                        <a:rPr lang="en-US"/>
                        <a:t>Chairs</a:t>
                      </a:r>
                    </a:p>
                  </a:txBody>
                  <a:tcPr/>
                </a:tc>
                <a:tc>
                  <a:txBody>
                    <a:bodyPr/>
                    <a:lstStyle/>
                    <a:p>
                      <a:r>
                        <a:rPr lang="en-US"/>
                        <a:t>5</a:t>
                      </a:r>
                    </a:p>
                  </a:txBody>
                  <a:tcPr/>
                </a:tc>
                <a:extLst>
                  <a:ext uri="{0D108BD9-81ED-4DB2-BD59-A6C34878D82A}">
                    <a16:rowId xmlns:a16="http://schemas.microsoft.com/office/drawing/2014/main" val="2474380332"/>
                  </a:ext>
                </a:extLst>
              </a:tr>
              <a:tr h="490748">
                <a:tc>
                  <a:txBody>
                    <a:bodyPr/>
                    <a:lstStyle/>
                    <a:p>
                      <a:r>
                        <a:rPr lang="en-US"/>
                        <a:t>Bedroom</a:t>
                      </a:r>
                    </a:p>
                  </a:txBody>
                  <a:tcPr/>
                </a:tc>
                <a:tc>
                  <a:txBody>
                    <a:bodyPr/>
                    <a:lstStyle/>
                    <a:p>
                      <a:r>
                        <a:rPr lang="en-US"/>
                        <a:t>4</a:t>
                      </a:r>
                    </a:p>
                  </a:txBody>
                  <a:tcPr/>
                </a:tc>
                <a:extLst>
                  <a:ext uri="{0D108BD9-81ED-4DB2-BD59-A6C34878D82A}">
                    <a16:rowId xmlns:a16="http://schemas.microsoft.com/office/drawing/2014/main" val="4193302553"/>
                  </a:ext>
                </a:extLst>
              </a:tr>
              <a:tr h="490748">
                <a:tc>
                  <a:txBody>
                    <a:bodyPr/>
                    <a:lstStyle/>
                    <a:p>
                      <a:r>
                        <a:rPr lang="en-US"/>
                        <a:t>Beds</a:t>
                      </a:r>
                    </a:p>
                  </a:txBody>
                  <a:tcPr/>
                </a:tc>
                <a:tc>
                  <a:txBody>
                    <a:bodyPr/>
                    <a:lstStyle/>
                    <a:p>
                      <a:r>
                        <a:rPr lang="en-US" dirty="0"/>
                        <a:t>4</a:t>
                      </a:r>
                    </a:p>
                  </a:txBody>
                  <a:tcPr/>
                </a:tc>
                <a:extLst>
                  <a:ext uri="{0D108BD9-81ED-4DB2-BD59-A6C34878D82A}">
                    <a16:rowId xmlns:a16="http://schemas.microsoft.com/office/drawing/2014/main" val="2769670592"/>
                  </a:ext>
                </a:extLst>
              </a:tr>
            </a:tbl>
          </a:graphicData>
        </a:graphic>
      </p:graphicFrame>
      <p:sp>
        <p:nvSpPr>
          <p:cNvPr id="45" name="TextBox 44">
            <a:extLst>
              <a:ext uri="{FF2B5EF4-FFF2-40B4-BE49-F238E27FC236}">
                <a16:creationId xmlns:a16="http://schemas.microsoft.com/office/drawing/2014/main" id="{5598051D-3377-29C7-35D4-DA6174C08586}"/>
              </a:ext>
            </a:extLst>
          </p:cNvPr>
          <p:cNvSpPr txBox="1"/>
          <p:nvPr/>
        </p:nvSpPr>
        <p:spPr>
          <a:xfrm>
            <a:off x="9785587" y="646315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Key Takeaways</a:t>
            </a:r>
          </a:p>
        </p:txBody>
      </p:sp>
      <p:sp>
        <p:nvSpPr>
          <p:cNvPr id="46" name="TextBox 45">
            <a:extLst>
              <a:ext uri="{FF2B5EF4-FFF2-40B4-BE49-F238E27FC236}">
                <a16:creationId xmlns:a16="http://schemas.microsoft.com/office/drawing/2014/main" id="{78522FA6-C2A9-E403-D8E2-4F7D35B9ABC9}"/>
              </a:ext>
            </a:extLst>
          </p:cNvPr>
          <p:cNvSpPr txBox="1"/>
          <p:nvPr/>
        </p:nvSpPr>
        <p:spPr>
          <a:xfrm>
            <a:off x="7822004" y="6459860"/>
            <a:ext cx="1788802"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Star Schema</a:t>
            </a:r>
          </a:p>
        </p:txBody>
      </p:sp>
      <p:grpSp>
        <p:nvGrpSpPr>
          <p:cNvPr id="78" name="Group 77">
            <a:extLst>
              <a:ext uri="{FF2B5EF4-FFF2-40B4-BE49-F238E27FC236}">
                <a16:creationId xmlns:a16="http://schemas.microsoft.com/office/drawing/2014/main" id="{F2204AF7-654C-348D-2A14-BBE8C7EDF60E}"/>
              </a:ext>
            </a:extLst>
          </p:cNvPr>
          <p:cNvGrpSpPr/>
          <p:nvPr/>
        </p:nvGrpSpPr>
        <p:grpSpPr>
          <a:xfrm>
            <a:off x="7769372" y="7905425"/>
            <a:ext cx="3908547" cy="3048749"/>
            <a:chOff x="7769372" y="3037157"/>
            <a:chExt cx="3908547" cy="3048749"/>
          </a:xfrm>
        </p:grpSpPr>
        <p:sp>
          <p:nvSpPr>
            <p:cNvPr id="22" name="Rounded Rectangle 21">
              <a:extLst>
                <a:ext uri="{FF2B5EF4-FFF2-40B4-BE49-F238E27FC236}">
                  <a16:creationId xmlns:a16="http://schemas.microsoft.com/office/drawing/2014/main" id="{33ACD2D0-DFDC-A4BE-8A55-737E13BB5788}"/>
                </a:ext>
              </a:extLst>
            </p:cNvPr>
            <p:cNvSpPr/>
            <p:nvPr/>
          </p:nvSpPr>
          <p:spPr>
            <a:xfrm>
              <a:off x="7938930" y="3037157"/>
              <a:ext cx="859899" cy="796056"/>
            </a:xfrm>
            <a:prstGeom prst="roundRect">
              <a:avLst/>
            </a:prstGeom>
            <a:ln>
              <a:solidFill>
                <a:schemeClr val="accent4"/>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ounded Rectangle 46">
              <a:extLst>
                <a:ext uri="{FF2B5EF4-FFF2-40B4-BE49-F238E27FC236}">
                  <a16:creationId xmlns:a16="http://schemas.microsoft.com/office/drawing/2014/main" id="{7F9A987C-682D-3BAE-FB8D-F95F09C1DF8F}"/>
                </a:ext>
              </a:extLst>
            </p:cNvPr>
            <p:cNvSpPr/>
            <p:nvPr/>
          </p:nvSpPr>
          <p:spPr>
            <a:xfrm>
              <a:off x="10561017" y="3037157"/>
              <a:ext cx="859899" cy="796056"/>
            </a:xfrm>
            <a:prstGeom prst="roundRect">
              <a:avLst/>
            </a:prstGeom>
            <a:ln>
              <a:solidFill>
                <a:schemeClr val="accent4"/>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ed Rectangle 47">
              <a:extLst>
                <a:ext uri="{FF2B5EF4-FFF2-40B4-BE49-F238E27FC236}">
                  <a16:creationId xmlns:a16="http://schemas.microsoft.com/office/drawing/2014/main" id="{BFE2475F-ACD3-E7C4-E711-22836820E3FC}"/>
                </a:ext>
              </a:extLst>
            </p:cNvPr>
            <p:cNvSpPr/>
            <p:nvPr/>
          </p:nvSpPr>
          <p:spPr>
            <a:xfrm>
              <a:off x="10766909" y="4532897"/>
              <a:ext cx="859899" cy="796056"/>
            </a:xfrm>
            <a:prstGeom prst="roundRect">
              <a:avLst/>
            </a:prstGeom>
            <a:ln>
              <a:solidFill>
                <a:schemeClr val="accent4"/>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ed Rectangle 48">
              <a:extLst>
                <a:ext uri="{FF2B5EF4-FFF2-40B4-BE49-F238E27FC236}">
                  <a16:creationId xmlns:a16="http://schemas.microsoft.com/office/drawing/2014/main" id="{73E7D935-6364-1A39-1642-E167AB656132}"/>
                </a:ext>
              </a:extLst>
            </p:cNvPr>
            <p:cNvSpPr/>
            <p:nvPr/>
          </p:nvSpPr>
          <p:spPr>
            <a:xfrm>
              <a:off x="9295391" y="5289850"/>
              <a:ext cx="859899" cy="796056"/>
            </a:xfrm>
            <a:prstGeom prst="roundRect">
              <a:avLst/>
            </a:prstGeom>
            <a:ln>
              <a:solidFill>
                <a:schemeClr val="accent4"/>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Rounded Rectangle 53">
              <a:extLst>
                <a:ext uri="{FF2B5EF4-FFF2-40B4-BE49-F238E27FC236}">
                  <a16:creationId xmlns:a16="http://schemas.microsoft.com/office/drawing/2014/main" id="{512C787F-2B34-BA71-24B6-83288982E24F}"/>
                </a:ext>
              </a:extLst>
            </p:cNvPr>
            <p:cNvSpPr/>
            <p:nvPr/>
          </p:nvSpPr>
          <p:spPr>
            <a:xfrm>
              <a:off x="7769372" y="4538952"/>
              <a:ext cx="859899" cy="796056"/>
            </a:xfrm>
            <a:prstGeom prst="roundRect">
              <a:avLst/>
            </a:prstGeom>
            <a:ln>
              <a:solidFill>
                <a:schemeClr val="accent4"/>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ounded Rectangle 54">
              <a:extLst>
                <a:ext uri="{FF2B5EF4-FFF2-40B4-BE49-F238E27FC236}">
                  <a16:creationId xmlns:a16="http://schemas.microsoft.com/office/drawing/2014/main" id="{CACE7D87-3436-7AC3-A0F9-8C945C5F52F8}"/>
                </a:ext>
              </a:extLst>
            </p:cNvPr>
            <p:cNvSpPr/>
            <p:nvPr/>
          </p:nvSpPr>
          <p:spPr>
            <a:xfrm>
              <a:off x="9295391" y="3890759"/>
              <a:ext cx="859899" cy="796056"/>
            </a:xfrm>
            <a:prstGeom prst="roundRect">
              <a:avLst/>
            </a:prstGeom>
            <a:solidFill>
              <a:schemeClr val="accent4"/>
            </a:solidFill>
            <a:ln>
              <a:solidFill>
                <a:schemeClr val="accent4"/>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6" name="TextBox 55">
              <a:extLst>
                <a:ext uri="{FF2B5EF4-FFF2-40B4-BE49-F238E27FC236}">
                  <a16:creationId xmlns:a16="http://schemas.microsoft.com/office/drawing/2014/main" id="{C69C6D60-C285-E3BE-D7BA-84842C9A9561}"/>
                </a:ext>
              </a:extLst>
            </p:cNvPr>
            <p:cNvSpPr txBox="1"/>
            <p:nvPr/>
          </p:nvSpPr>
          <p:spPr>
            <a:xfrm>
              <a:off x="8072163" y="3275082"/>
              <a:ext cx="593432" cy="307777"/>
            </a:xfrm>
            <a:prstGeom prst="rect">
              <a:avLst/>
            </a:prstGeom>
            <a:noFill/>
          </p:spPr>
          <p:txBody>
            <a:bodyPr wrap="none" rtlCol="0">
              <a:spAutoFit/>
            </a:bodyPr>
            <a:lstStyle/>
            <a:p>
              <a:r>
                <a:rPr lang="en-CA" sz="1400" b="1" dirty="0">
                  <a:solidFill>
                    <a:schemeClr val="accent4"/>
                  </a:solidFill>
                  <a:latin typeface="Avenir Black" panose="02000503020000020003" pitchFamily="2" charset="0"/>
                </a:rPr>
                <a:t>Date</a:t>
              </a:r>
            </a:p>
          </p:txBody>
        </p:sp>
        <p:sp>
          <p:nvSpPr>
            <p:cNvPr id="57" name="TextBox 56">
              <a:extLst>
                <a:ext uri="{FF2B5EF4-FFF2-40B4-BE49-F238E27FC236}">
                  <a16:creationId xmlns:a16="http://schemas.microsoft.com/office/drawing/2014/main" id="{5BE3EAC0-D491-277C-6F2F-E1B63141724E}"/>
                </a:ext>
              </a:extLst>
            </p:cNvPr>
            <p:cNvSpPr txBox="1"/>
            <p:nvPr/>
          </p:nvSpPr>
          <p:spPr>
            <a:xfrm>
              <a:off x="10538758" y="3259461"/>
              <a:ext cx="904415" cy="307777"/>
            </a:xfrm>
            <a:prstGeom prst="rect">
              <a:avLst/>
            </a:prstGeom>
            <a:noFill/>
          </p:spPr>
          <p:txBody>
            <a:bodyPr wrap="none" rtlCol="0">
              <a:spAutoFit/>
            </a:bodyPr>
            <a:lstStyle/>
            <a:p>
              <a:r>
                <a:rPr lang="en-CA" sz="1400" b="1" dirty="0">
                  <a:solidFill>
                    <a:schemeClr val="accent4"/>
                  </a:solidFill>
                  <a:latin typeface="Avenir Black" panose="02000503020000020003" pitchFamily="2" charset="0"/>
                </a:rPr>
                <a:t>Location</a:t>
              </a:r>
            </a:p>
          </p:txBody>
        </p:sp>
        <p:sp>
          <p:nvSpPr>
            <p:cNvPr id="58" name="TextBox 57">
              <a:extLst>
                <a:ext uri="{FF2B5EF4-FFF2-40B4-BE49-F238E27FC236}">
                  <a16:creationId xmlns:a16="http://schemas.microsoft.com/office/drawing/2014/main" id="{91405254-5094-ABA6-CF77-EEDF80C1C45C}"/>
                </a:ext>
              </a:extLst>
            </p:cNvPr>
            <p:cNvSpPr txBox="1"/>
            <p:nvPr/>
          </p:nvSpPr>
          <p:spPr>
            <a:xfrm>
              <a:off x="7822004" y="4797591"/>
              <a:ext cx="758541" cy="307777"/>
            </a:xfrm>
            <a:prstGeom prst="rect">
              <a:avLst/>
            </a:prstGeom>
            <a:noFill/>
          </p:spPr>
          <p:txBody>
            <a:bodyPr wrap="none" rtlCol="0">
              <a:spAutoFit/>
            </a:bodyPr>
            <a:lstStyle/>
            <a:p>
              <a:r>
                <a:rPr lang="en-CA" sz="1400" b="1" dirty="0">
                  <a:solidFill>
                    <a:schemeClr val="accent4"/>
                  </a:solidFill>
                  <a:latin typeface="Avenir Black" panose="02000503020000020003" pitchFamily="2" charset="0"/>
                </a:rPr>
                <a:t>Source</a:t>
              </a:r>
            </a:p>
          </p:txBody>
        </p:sp>
        <p:sp>
          <p:nvSpPr>
            <p:cNvPr id="59" name="TextBox 58">
              <a:extLst>
                <a:ext uri="{FF2B5EF4-FFF2-40B4-BE49-F238E27FC236}">
                  <a16:creationId xmlns:a16="http://schemas.microsoft.com/office/drawing/2014/main" id="{E1F7FF7E-33A6-C498-FFA2-396384F7033B}"/>
                </a:ext>
              </a:extLst>
            </p:cNvPr>
            <p:cNvSpPr txBox="1"/>
            <p:nvPr/>
          </p:nvSpPr>
          <p:spPr>
            <a:xfrm>
              <a:off x="9306321" y="5548489"/>
              <a:ext cx="830677" cy="307777"/>
            </a:xfrm>
            <a:prstGeom prst="rect">
              <a:avLst/>
            </a:prstGeom>
            <a:noFill/>
          </p:spPr>
          <p:txBody>
            <a:bodyPr wrap="none" rtlCol="0">
              <a:spAutoFit/>
            </a:bodyPr>
            <a:lstStyle/>
            <a:p>
              <a:r>
                <a:rPr lang="en-CA" sz="1400" b="1" dirty="0">
                  <a:solidFill>
                    <a:schemeClr val="accent4"/>
                  </a:solidFill>
                  <a:latin typeface="Avenir Black" panose="02000503020000020003" pitchFamily="2" charset="0"/>
                </a:rPr>
                <a:t>Articles</a:t>
              </a:r>
            </a:p>
          </p:txBody>
        </p:sp>
        <p:sp>
          <p:nvSpPr>
            <p:cNvPr id="60" name="TextBox 59">
              <a:extLst>
                <a:ext uri="{FF2B5EF4-FFF2-40B4-BE49-F238E27FC236}">
                  <a16:creationId xmlns:a16="http://schemas.microsoft.com/office/drawing/2014/main" id="{6AA4CD53-16A4-CB07-5B47-192BC76FDFB2}"/>
                </a:ext>
              </a:extLst>
            </p:cNvPr>
            <p:cNvSpPr txBox="1"/>
            <p:nvPr/>
          </p:nvSpPr>
          <p:spPr>
            <a:xfrm>
              <a:off x="10715796" y="4797591"/>
              <a:ext cx="962123" cy="276999"/>
            </a:xfrm>
            <a:prstGeom prst="rect">
              <a:avLst/>
            </a:prstGeom>
            <a:noFill/>
          </p:spPr>
          <p:txBody>
            <a:bodyPr wrap="none" rtlCol="0">
              <a:spAutoFit/>
            </a:bodyPr>
            <a:lstStyle/>
            <a:p>
              <a:r>
                <a:rPr lang="en-CA" sz="1200" b="1" dirty="0">
                  <a:solidFill>
                    <a:schemeClr val="accent4"/>
                  </a:solidFill>
                  <a:latin typeface="Avenir Black" panose="02000503020000020003" pitchFamily="2" charset="0"/>
                </a:rPr>
                <a:t>Customers</a:t>
              </a:r>
            </a:p>
          </p:txBody>
        </p:sp>
        <p:sp>
          <p:nvSpPr>
            <p:cNvPr id="61" name="TextBox 60">
              <a:extLst>
                <a:ext uri="{FF2B5EF4-FFF2-40B4-BE49-F238E27FC236}">
                  <a16:creationId xmlns:a16="http://schemas.microsoft.com/office/drawing/2014/main" id="{3115BCBC-693E-BA07-2F2C-045953F20780}"/>
                </a:ext>
              </a:extLst>
            </p:cNvPr>
            <p:cNvSpPr txBox="1"/>
            <p:nvPr/>
          </p:nvSpPr>
          <p:spPr>
            <a:xfrm>
              <a:off x="9419240" y="4038590"/>
              <a:ext cx="628377" cy="523220"/>
            </a:xfrm>
            <a:prstGeom prst="rect">
              <a:avLst/>
            </a:prstGeom>
            <a:noFill/>
          </p:spPr>
          <p:txBody>
            <a:bodyPr wrap="none" rtlCol="0">
              <a:spAutoFit/>
            </a:bodyPr>
            <a:lstStyle/>
            <a:p>
              <a:pPr algn="ctr"/>
              <a:r>
                <a:rPr lang="en-CA" sz="1400" b="1" dirty="0">
                  <a:solidFill>
                    <a:schemeClr val="accent1"/>
                  </a:solidFill>
                  <a:latin typeface="Avenir Black" panose="02000503020000020003" pitchFamily="2" charset="0"/>
                </a:rPr>
                <a:t>Fact</a:t>
              </a:r>
            </a:p>
            <a:p>
              <a:pPr algn="ctr"/>
              <a:r>
                <a:rPr lang="en-CA" sz="1400" b="1" dirty="0">
                  <a:solidFill>
                    <a:schemeClr val="accent1"/>
                  </a:solidFill>
                  <a:latin typeface="Avenir Black" panose="02000503020000020003" pitchFamily="2" charset="0"/>
                </a:rPr>
                <a:t>Table</a:t>
              </a:r>
            </a:p>
          </p:txBody>
        </p:sp>
        <p:cxnSp>
          <p:nvCxnSpPr>
            <p:cNvPr id="63" name="Straight Arrow Connector 62">
              <a:extLst>
                <a:ext uri="{FF2B5EF4-FFF2-40B4-BE49-F238E27FC236}">
                  <a16:creationId xmlns:a16="http://schemas.microsoft.com/office/drawing/2014/main" id="{70CE9E66-E5EC-80A6-E45C-E235D0CAB6EC}"/>
                </a:ext>
              </a:extLst>
            </p:cNvPr>
            <p:cNvCxnSpPr/>
            <p:nvPr/>
          </p:nvCxnSpPr>
          <p:spPr>
            <a:xfrm>
              <a:off x="8851437" y="3833213"/>
              <a:ext cx="384486" cy="285349"/>
            </a:xfrm>
            <a:prstGeom prst="straightConnector1">
              <a:avLst/>
            </a:prstGeom>
            <a:ln w="47625">
              <a:tailEnd type="triangle"/>
            </a:ln>
          </p:spPr>
          <p:style>
            <a:lnRef idx="2">
              <a:schemeClr val="accent4"/>
            </a:lnRef>
            <a:fillRef idx="0">
              <a:schemeClr val="accent4"/>
            </a:fillRef>
            <a:effectRef idx="1">
              <a:schemeClr val="accent4"/>
            </a:effectRef>
            <a:fontRef idx="minor">
              <a:schemeClr val="tx1"/>
            </a:fontRef>
          </p:style>
        </p:cxnSp>
        <p:cxnSp>
          <p:nvCxnSpPr>
            <p:cNvPr id="64" name="Straight Arrow Connector 63">
              <a:extLst>
                <a:ext uri="{FF2B5EF4-FFF2-40B4-BE49-F238E27FC236}">
                  <a16:creationId xmlns:a16="http://schemas.microsoft.com/office/drawing/2014/main" id="{593B835E-F7DA-F042-BA04-1DCD2E250F9E}"/>
                </a:ext>
              </a:extLst>
            </p:cNvPr>
            <p:cNvCxnSpPr>
              <a:cxnSpLocks/>
            </p:cNvCxnSpPr>
            <p:nvPr/>
          </p:nvCxnSpPr>
          <p:spPr>
            <a:xfrm flipV="1">
              <a:off x="8742837" y="4577876"/>
              <a:ext cx="493086" cy="296905"/>
            </a:xfrm>
            <a:prstGeom prst="straightConnector1">
              <a:avLst/>
            </a:prstGeom>
            <a:ln w="47625">
              <a:tailEnd type="triangle"/>
            </a:ln>
          </p:spPr>
          <p:style>
            <a:lnRef idx="2">
              <a:schemeClr val="accent4"/>
            </a:lnRef>
            <a:fillRef idx="0">
              <a:schemeClr val="accent4"/>
            </a:fillRef>
            <a:effectRef idx="1">
              <a:schemeClr val="accent4"/>
            </a:effectRef>
            <a:fontRef idx="minor">
              <a:schemeClr val="tx1"/>
            </a:fontRef>
          </p:style>
        </p:cxnSp>
        <p:cxnSp>
          <p:nvCxnSpPr>
            <p:cNvPr id="67" name="Straight Arrow Connector 66">
              <a:extLst>
                <a:ext uri="{FF2B5EF4-FFF2-40B4-BE49-F238E27FC236}">
                  <a16:creationId xmlns:a16="http://schemas.microsoft.com/office/drawing/2014/main" id="{2BF5FF9B-2202-2C5B-41BD-BE65D129B414}"/>
                </a:ext>
              </a:extLst>
            </p:cNvPr>
            <p:cNvCxnSpPr>
              <a:cxnSpLocks/>
            </p:cNvCxnSpPr>
            <p:nvPr/>
          </p:nvCxnSpPr>
          <p:spPr>
            <a:xfrm flipV="1">
              <a:off x="9721659" y="4768019"/>
              <a:ext cx="0" cy="458192"/>
            </a:xfrm>
            <a:prstGeom prst="straightConnector1">
              <a:avLst/>
            </a:prstGeom>
            <a:ln w="47625">
              <a:tailEnd type="triangle"/>
            </a:ln>
          </p:spPr>
          <p:style>
            <a:lnRef idx="2">
              <a:schemeClr val="accent4"/>
            </a:lnRef>
            <a:fillRef idx="0">
              <a:schemeClr val="accent4"/>
            </a:fillRef>
            <a:effectRef idx="1">
              <a:schemeClr val="accent4"/>
            </a:effectRef>
            <a:fontRef idx="minor">
              <a:schemeClr val="tx1"/>
            </a:fontRef>
          </p:style>
        </p:cxnSp>
        <p:cxnSp>
          <p:nvCxnSpPr>
            <p:cNvPr id="70" name="Straight Arrow Connector 69">
              <a:extLst>
                <a:ext uri="{FF2B5EF4-FFF2-40B4-BE49-F238E27FC236}">
                  <a16:creationId xmlns:a16="http://schemas.microsoft.com/office/drawing/2014/main" id="{7B152020-E02C-5B0F-9762-515B37BB0B98}"/>
                </a:ext>
              </a:extLst>
            </p:cNvPr>
            <p:cNvCxnSpPr>
              <a:cxnSpLocks/>
            </p:cNvCxnSpPr>
            <p:nvPr/>
          </p:nvCxnSpPr>
          <p:spPr>
            <a:xfrm flipH="1" flipV="1">
              <a:off x="10223120" y="4607695"/>
              <a:ext cx="486768" cy="267086"/>
            </a:xfrm>
            <a:prstGeom prst="straightConnector1">
              <a:avLst/>
            </a:prstGeom>
            <a:ln w="47625">
              <a:tailEnd type="triangle"/>
            </a:ln>
          </p:spPr>
          <p:style>
            <a:lnRef idx="2">
              <a:schemeClr val="accent4"/>
            </a:lnRef>
            <a:fillRef idx="0">
              <a:schemeClr val="accent4"/>
            </a:fillRef>
            <a:effectRef idx="1">
              <a:schemeClr val="accent4"/>
            </a:effectRef>
            <a:fontRef idx="minor">
              <a:schemeClr val="tx1"/>
            </a:fontRef>
          </p:style>
        </p:cxnSp>
        <p:cxnSp>
          <p:nvCxnSpPr>
            <p:cNvPr id="74" name="Straight Arrow Connector 73">
              <a:extLst>
                <a:ext uri="{FF2B5EF4-FFF2-40B4-BE49-F238E27FC236}">
                  <a16:creationId xmlns:a16="http://schemas.microsoft.com/office/drawing/2014/main" id="{351CF660-46C4-C2EB-98A9-E0DDCAD5503E}"/>
                </a:ext>
              </a:extLst>
            </p:cNvPr>
            <p:cNvCxnSpPr>
              <a:cxnSpLocks/>
            </p:cNvCxnSpPr>
            <p:nvPr/>
          </p:nvCxnSpPr>
          <p:spPr>
            <a:xfrm flipH="1">
              <a:off x="10223120" y="3839876"/>
              <a:ext cx="327919" cy="278686"/>
            </a:xfrm>
            <a:prstGeom prst="straightConnector1">
              <a:avLst/>
            </a:prstGeom>
            <a:ln w="47625">
              <a:tailEnd type="triangle"/>
            </a:ln>
          </p:spPr>
          <p:style>
            <a:lnRef idx="2">
              <a:schemeClr val="accent4"/>
            </a:lnRef>
            <a:fillRef idx="0">
              <a:schemeClr val="accent4"/>
            </a:fillRef>
            <a:effectRef idx="1">
              <a:schemeClr val="accent4"/>
            </a:effectRef>
            <a:fontRef idx="minor">
              <a:schemeClr val="tx1"/>
            </a:fontRef>
          </p:style>
        </p:cxnSp>
      </p:grpSp>
      <p:pic>
        <p:nvPicPr>
          <p:cNvPr id="79" name="Graphic 78">
            <a:extLst>
              <a:ext uri="{FF2B5EF4-FFF2-40B4-BE49-F238E27FC236}">
                <a16:creationId xmlns:a16="http://schemas.microsoft.com/office/drawing/2014/main" id="{5E214171-6414-31BC-1286-DF10319972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57754" y="2704495"/>
            <a:ext cx="4314657" cy="3435236"/>
          </a:xfrm>
          <a:prstGeom prst="rect">
            <a:avLst/>
          </a:prstGeom>
        </p:spPr>
      </p:pic>
    </p:spTree>
    <p:extLst>
      <p:ext uri="{BB962C8B-B14F-4D97-AF65-F5344CB8AC3E}">
        <p14:creationId xmlns:p14="http://schemas.microsoft.com/office/powerpoint/2010/main" val="303848636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31AAC-38B5-04A1-397C-F3E02B1EFAEF}"/>
              </a:ext>
            </a:extLst>
          </p:cNvPr>
          <p:cNvSpPr>
            <a:spLocks noGrp="1"/>
          </p:cNvSpPr>
          <p:nvPr>
            <p:ph type="title"/>
          </p:nvPr>
        </p:nvSpPr>
        <p:spPr/>
        <p:txBody>
          <a:bodyPr/>
          <a:lstStyle/>
          <a:p>
            <a:r>
              <a:rPr lang="en-US">
                <a:cs typeface="Calibri Light"/>
              </a:rPr>
              <a:t>Star Schema – Transactions</a:t>
            </a:r>
          </a:p>
        </p:txBody>
      </p:sp>
      <p:sp>
        <p:nvSpPr>
          <p:cNvPr id="5" name="Content Placeholder 2">
            <a:extLst>
              <a:ext uri="{FF2B5EF4-FFF2-40B4-BE49-F238E27FC236}">
                <a16:creationId xmlns:a16="http://schemas.microsoft.com/office/drawing/2014/main" id="{E1725C32-087D-07CC-E2B2-4CC09F084300}"/>
              </a:ext>
            </a:extLst>
          </p:cNvPr>
          <p:cNvSpPr txBox="1">
            <a:spLocks/>
          </p:cNvSpPr>
          <p:nvPr/>
        </p:nvSpPr>
        <p:spPr>
          <a:xfrm>
            <a:off x="838199" y="1636060"/>
            <a:ext cx="10515601" cy="528046"/>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b="1">
                <a:solidFill>
                  <a:schemeClr val="accent4"/>
                </a:solidFill>
                <a:latin typeface="Avenir Black"/>
              </a:rPr>
              <a:t>Example Insight</a:t>
            </a:r>
            <a:endParaRPr lang="en-US" sz="2400">
              <a:solidFill>
                <a:schemeClr val="accent4"/>
              </a:solidFill>
            </a:endParaRPr>
          </a:p>
        </p:txBody>
      </p:sp>
      <p:sp>
        <p:nvSpPr>
          <p:cNvPr id="7" name="Content Placeholder 2">
            <a:extLst>
              <a:ext uri="{FF2B5EF4-FFF2-40B4-BE49-F238E27FC236}">
                <a16:creationId xmlns:a16="http://schemas.microsoft.com/office/drawing/2014/main" id="{A06A305E-AC14-F887-AF56-1831A28F3FA5}"/>
              </a:ext>
            </a:extLst>
          </p:cNvPr>
          <p:cNvSpPr txBox="1">
            <a:spLocks/>
          </p:cNvSpPr>
          <p:nvPr/>
        </p:nvSpPr>
        <p:spPr>
          <a:xfrm>
            <a:off x="838199" y="2286437"/>
            <a:ext cx="10515601" cy="1265466"/>
          </a:xfrm>
          <a:prstGeom prst="rect">
            <a:avLst/>
          </a:prstGeom>
          <a:solidFill>
            <a:schemeClr val="accent4"/>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sz="1900">
                <a:solidFill>
                  <a:schemeClr val="accent1"/>
                </a:solidFill>
                <a:latin typeface="Avenir"/>
              </a:rPr>
              <a:t>What is the profit margin per product line for Western Canada (BC, AB, SASK, and MAN) business customers from the business-targeted social media campaigns in the past month (March 2023)?</a:t>
            </a:r>
          </a:p>
        </p:txBody>
      </p:sp>
      <p:grpSp>
        <p:nvGrpSpPr>
          <p:cNvPr id="56" name="Group 55">
            <a:extLst>
              <a:ext uri="{FF2B5EF4-FFF2-40B4-BE49-F238E27FC236}">
                <a16:creationId xmlns:a16="http://schemas.microsoft.com/office/drawing/2014/main" id="{B066C6A1-9115-314B-2994-56A351F5C973}"/>
              </a:ext>
            </a:extLst>
          </p:cNvPr>
          <p:cNvGrpSpPr/>
          <p:nvPr/>
        </p:nvGrpSpPr>
        <p:grpSpPr>
          <a:xfrm>
            <a:off x="842024" y="3768894"/>
            <a:ext cx="10515211" cy="1187393"/>
            <a:chOff x="842024" y="3768894"/>
            <a:chExt cx="10515211" cy="1187393"/>
          </a:xfrm>
        </p:grpSpPr>
        <p:sp>
          <p:nvSpPr>
            <p:cNvPr id="9" name="Rectangle 8">
              <a:extLst>
                <a:ext uri="{FF2B5EF4-FFF2-40B4-BE49-F238E27FC236}">
                  <a16:creationId xmlns:a16="http://schemas.microsoft.com/office/drawing/2014/main" id="{6A312646-778F-E633-1B4B-AF53849648A0}"/>
                </a:ext>
              </a:extLst>
            </p:cNvPr>
            <p:cNvSpPr/>
            <p:nvPr/>
          </p:nvSpPr>
          <p:spPr>
            <a:xfrm>
              <a:off x="842024" y="3773813"/>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10" name="Rectangle 9">
              <a:extLst>
                <a:ext uri="{FF2B5EF4-FFF2-40B4-BE49-F238E27FC236}">
                  <a16:creationId xmlns:a16="http://schemas.microsoft.com/office/drawing/2014/main" id="{7C432B0A-D311-42A2-EAD2-8D06BA5A695B}"/>
                </a:ext>
              </a:extLst>
            </p:cNvPr>
            <p:cNvSpPr/>
            <p:nvPr/>
          </p:nvSpPr>
          <p:spPr>
            <a:xfrm>
              <a:off x="2990372" y="3773812"/>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13" name="Rectangle 12">
              <a:extLst>
                <a:ext uri="{FF2B5EF4-FFF2-40B4-BE49-F238E27FC236}">
                  <a16:creationId xmlns:a16="http://schemas.microsoft.com/office/drawing/2014/main" id="{5084F720-5318-5127-8E61-60737B4E309A}"/>
                </a:ext>
              </a:extLst>
            </p:cNvPr>
            <p:cNvSpPr/>
            <p:nvPr/>
          </p:nvSpPr>
          <p:spPr>
            <a:xfrm>
              <a:off x="5237042" y="3768896"/>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14" name="Rectangle 13">
              <a:extLst>
                <a:ext uri="{FF2B5EF4-FFF2-40B4-BE49-F238E27FC236}">
                  <a16:creationId xmlns:a16="http://schemas.microsoft.com/office/drawing/2014/main" id="{49DD16FE-A22A-0868-6C90-1F29DF9FDD3A}"/>
                </a:ext>
              </a:extLst>
            </p:cNvPr>
            <p:cNvSpPr/>
            <p:nvPr/>
          </p:nvSpPr>
          <p:spPr>
            <a:xfrm>
              <a:off x="7478797" y="3773811"/>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15" name="Rectangle 14">
              <a:extLst>
                <a:ext uri="{FF2B5EF4-FFF2-40B4-BE49-F238E27FC236}">
                  <a16:creationId xmlns:a16="http://schemas.microsoft.com/office/drawing/2014/main" id="{1C7E8278-2457-AB38-9C81-41796E36C1D9}"/>
                </a:ext>
              </a:extLst>
            </p:cNvPr>
            <p:cNvSpPr/>
            <p:nvPr/>
          </p:nvSpPr>
          <p:spPr>
            <a:xfrm>
              <a:off x="9632061" y="3768894"/>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16" name="TextBox 15">
              <a:extLst>
                <a:ext uri="{FF2B5EF4-FFF2-40B4-BE49-F238E27FC236}">
                  <a16:creationId xmlns:a16="http://schemas.microsoft.com/office/drawing/2014/main" id="{8F60FDF5-D2A7-C9C2-316E-EDFCCB85ED3C}"/>
                </a:ext>
              </a:extLst>
            </p:cNvPr>
            <p:cNvSpPr txBox="1"/>
            <p:nvPr/>
          </p:nvSpPr>
          <p:spPr>
            <a:xfrm>
              <a:off x="1219200" y="3851786"/>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When?</a:t>
              </a:r>
            </a:p>
          </p:txBody>
        </p:sp>
        <p:sp>
          <p:nvSpPr>
            <p:cNvPr id="17" name="TextBox 16">
              <a:extLst>
                <a:ext uri="{FF2B5EF4-FFF2-40B4-BE49-F238E27FC236}">
                  <a16:creationId xmlns:a16="http://schemas.microsoft.com/office/drawing/2014/main" id="{73E37BE0-E075-4A41-F333-59C67EE29B0C}"/>
                </a:ext>
              </a:extLst>
            </p:cNvPr>
            <p:cNvSpPr txBox="1"/>
            <p:nvPr/>
          </p:nvSpPr>
          <p:spPr>
            <a:xfrm>
              <a:off x="1007805" y="4259824"/>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Order </a:t>
              </a:r>
            </a:p>
            <a:p>
              <a:pPr algn="ctr"/>
              <a:r>
                <a:rPr lang="en-US">
                  <a:cs typeface="Calibri"/>
                </a:rPr>
                <a:t>Date</a:t>
              </a:r>
            </a:p>
          </p:txBody>
        </p:sp>
        <p:sp>
          <p:nvSpPr>
            <p:cNvPr id="18" name="TextBox 17">
              <a:extLst>
                <a:ext uri="{FF2B5EF4-FFF2-40B4-BE49-F238E27FC236}">
                  <a16:creationId xmlns:a16="http://schemas.microsoft.com/office/drawing/2014/main" id="{B591C6F5-3D3B-0456-BB28-D7B0C68DDB5A}"/>
                </a:ext>
              </a:extLst>
            </p:cNvPr>
            <p:cNvSpPr txBox="1"/>
            <p:nvPr/>
          </p:nvSpPr>
          <p:spPr>
            <a:xfrm>
              <a:off x="3392128" y="3851786"/>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Where?</a:t>
              </a:r>
            </a:p>
          </p:txBody>
        </p:sp>
        <p:sp>
          <p:nvSpPr>
            <p:cNvPr id="19" name="TextBox 18">
              <a:extLst>
                <a:ext uri="{FF2B5EF4-FFF2-40B4-BE49-F238E27FC236}">
                  <a16:creationId xmlns:a16="http://schemas.microsoft.com/office/drawing/2014/main" id="{828E7F8C-15BE-CEA5-B677-60DC65D78EFF}"/>
                </a:ext>
              </a:extLst>
            </p:cNvPr>
            <p:cNvSpPr txBox="1"/>
            <p:nvPr/>
          </p:nvSpPr>
          <p:spPr>
            <a:xfrm>
              <a:off x="3180733" y="4259824"/>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Customer Location</a:t>
              </a:r>
              <a:endParaRPr lang="en-US"/>
            </a:p>
          </p:txBody>
        </p:sp>
        <p:sp>
          <p:nvSpPr>
            <p:cNvPr id="20" name="TextBox 19">
              <a:extLst>
                <a:ext uri="{FF2B5EF4-FFF2-40B4-BE49-F238E27FC236}">
                  <a16:creationId xmlns:a16="http://schemas.microsoft.com/office/drawing/2014/main" id="{31CEB8E2-56E1-318F-97D9-746BD3583F0C}"/>
                </a:ext>
              </a:extLst>
            </p:cNvPr>
            <p:cNvSpPr txBox="1"/>
            <p:nvPr/>
          </p:nvSpPr>
          <p:spPr>
            <a:xfrm>
              <a:off x="5614218" y="3851785"/>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What?</a:t>
              </a:r>
            </a:p>
          </p:txBody>
        </p:sp>
        <p:sp>
          <p:nvSpPr>
            <p:cNvPr id="21" name="TextBox 20">
              <a:extLst>
                <a:ext uri="{FF2B5EF4-FFF2-40B4-BE49-F238E27FC236}">
                  <a16:creationId xmlns:a16="http://schemas.microsoft.com/office/drawing/2014/main" id="{E0633422-D2C0-BF3F-C6E8-A23CE213D9A2}"/>
                </a:ext>
              </a:extLst>
            </p:cNvPr>
            <p:cNvSpPr txBox="1"/>
            <p:nvPr/>
          </p:nvSpPr>
          <p:spPr>
            <a:xfrm>
              <a:off x="5397907" y="4259823"/>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Product Lines</a:t>
              </a:r>
              <a:endParaRPr lang="en-US"/>
            </a:p>
          </p:txBody>
        </p:sp>
        <p:sp>
          <p:nvSpPr>
            <p:cNvPr id="22" name="TextBox 21">
              <a:extLst>
                <a:ext uri="{FF2B5EF4-FFF2-40B4-BE49-F238E27FC236}">
                  <a16:creationId xmlns:a16="http://schemas.microsoft.com/office/drawing/2014/main" id="{09A37505-99C2-450A-D05B-AE0893A85987}"/>
                </a:ext>
              </a:extLst>
            </p:cNvPr>
            <p:cNvSpPr txBox="1"/>
            <p:nvPr/>
          </p:nvSpPr>
          <p:spPr>
            <a:xfrm>
              <a:off x="7885469" y="3851783"/>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How?</a:t>
              </a:r>
            </a:p>
          </p:txBody>
        </p:sp>
        <p:sp>
          <p:nvSpPr>
            <p:cNvPr id="23" name="TextBox 22">
              <a:extLst>
                <a:ext uri="{FF2B5EF4-FFF2-40B4-BE49-F238E27FC236}">
                  <a16:creationId xmlns:a16="http://schemas.microsoft.com/office/drawing/2014/main" id="{0BF2524C-C5A4-33EB-F55D-28A984DBDF2A}"/>
                </a:ext>
              </a:extLst>
            </p:cNvPr>
            <p:cNvSpPr txBox="1"/>
            <p:nvPr/>
          </p:nvSpPr>
          <p:spPr>
            <a:xfrm>
              <a:off x="7644577" y="4259822"/>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Order Source</a:t>
              </a:r>
              <a:endParaRPr lang="en-US"/>
            </a:p>
          </p:txBody>
        </p:sp>
        <p:sp>
          <p:nvSpPr>
            <p:cNvPr id="24" name="TextBox 23">
              <a:extLst>
                <a:ext uri="{FF2B5EF4-FFF2-40B4-BE49-F238E27FC236}">
                  <a16:creationId xmlns:a16="http://schemas.microsoft.com/office/drawing/2014/main" id="{5D7B6A86-CF0E-976C-4E5F-8DE8B7D40B77}"/>
                </a:ext>
              </a:extLst>
            </p:cNvPr>
            <p:cNvSpPr txBox="1"/>
            <p:nvPr/>
          </p:nvSpPr>
          <p:spPr>
            <a:xfrm>
              <a:off x="10043649" y="3851782"/>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Who?</a:t>
              </a:r>
            </a:p>
          </p:txBody>
        </p:sp>
        <p:sp>
          <p:nvSpPr>
            <p:cNvPr id="25" name="TextBox 24">
              <a:extLst>
                <a:ext uri="{FF2B5EF4-FFF2-40B4-BE49-F238E27FC236}">
                  <a16:creationId xmlns:a16="http://schemas.microsoft.com/office/drawing/2014/main" id="{74978A25-50EF-5A1E-A4F3-3A2EF2763377}"/>
                </a:ext>
              </a:extLst>
            </p:cNvPr>
            <p:cNvSpPr txBox="1"/>
            <p:nvPr/>
          </p:nvSpPr>
          <p:spPr>
            <a:xfrm>
              <a:off x="9832254" y="4225409"/>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Customer Type</a:t>
              </a:r>
              <a:endParaRPr lang="en-US"/>
            </a:p>
          </p:txBody>
        </p:sp>
      </p:grpSp>
      <p:sp>
        <p:nvSpPr>
          <p:cNvPr id="27" name="Content Placeholder 2">
            <a:extLst>
              <a:ext uri="{FF2B5EF4-FFF2-40B4-BE49-F238E27FC236}">
                <a16:creationId xmlns:a16="http://schemas.microsoft.com/office/drawing/2014/main" id="{1BC4C751-9C99-9591-AA87-09003E1E8246}"/>
              </a:ext>
            </a:extLst>
          </p:cNvPr>
          <p:cNvSpPr txBox="1">
            <a:spLocks/>
          </p:cNvSpPr>
          <p:nvPr/>
        </p:nvSpPr>
        <p:spPr>
          <a:xfrm>
            <a:off x="841545" y="5186583"/>
            <a:ext cx="10521267" cy="884868"/>
          </a:xfrm>
          <a:prstGeom prst="rect">
            <a:avLst/>
          </a:prstGeom>
          <a:solidFill>
            <a:schemeClr val="accent5">
              <a:lumMod val="20000"/>
              <a:lumOff val="80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a:solidFill>
                  <a:schemeClr val="accent1"/>
                </a:solidFill>
                <a:latin typeface="Avenir Book"/>
              </a:rPr>
              <a:t>Identifying high-performing categories and diagnose underperforming categories in different regions to inform key business decisions.</a:t>
            </a:r>
            <a:endParaRPr lang="en-US" sz="2000">
              <a:solidFill>
                <a:schemeClr val="accent1"/>
              </a:solidFill>
              <a:latin typeface="Avenir"/>
            </a:endParaRPr>
          </a:p>
        </p:txBody>
      </p:sp>
      <p:sp>
        <p:nvSpPr>
          <p:cNvPr id="3" name="TextBox 2">
            <a:extLst>
              <a:ext uri="{FF2B5EF4-FFF2-40B4-BE49-F238E27FC236}">
                <a16:creationId xmlns:a16="http://schemas.microsoft.com/office/drawing/2014/main" id="{69B8DB3F-EDF8-365E-E361-41064C91E9F2}"/>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4" name="TextBox 3">
            <a:extLst>
              <a:ext uri="{FF2B5EF4-FFF2-40B4-BE49-F238E27FC236}">
                <a16:creationId xmlns:a16="http://schemas.microsoft.com/office/drawing/2014/main" id="{79A035DA-C86F-4459-C068-F70A5C62C174}"/>
              </a:ext>
            </a:extLst>
          </p:cNvPr>
          <p:cNvSpPr txBox="1"/>
          <p:nvPr/>
        </p:nvSpPr>
        <p:spPr>
          <a:xfrm>
            <a:off x="2711197" y="646179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Mission &amp; Objectives</a:t>
            </a:r>
          </a:p>
        </p:txBody>
      </p:sp>
      <p:sp>
        <p:nvSpPr>
          <p:cNvPr id="6" name="TextBox 5">
            <a:extLst>
              <a:ext uri="{FF2B5EF4-FFF2-40B4-BE49-F238E27FC236}">
                <a16:creationId xmlns:a16="http://schemas.microsoft.com/office/drawing/2014/main" id="{C242E36A-7FC4-4DAD-1EB3-4FE5DDDFFBB4}"/>
              </a:ext>
            </a:extLst>
          </p:cNvPr>
          <p:cNvSpPr txBox="1"/>
          <p:nvPr/>
        </p:nvSpPr>
        <p:spPr>
          <a:xfrm>
            <a:off x="5669286" y="6457890"/>
            <a:ext cx="1968058" cy="400110"/>
          </a:xfrm>
          <a:prstGeom prst="rect">
            <a:avLst/>
          </a:prstGeom>
          <a:noFill/>
        </p:spPr>
        <p:txBody>
          <a:bodyPr wrap="square">
            <a:spAutoFit/>
          </a:bodyPr>
          <a:lstStyle/>
          <a:p>
            <a:r>
              <a:rPr lang="en-CA" sz="2000">
                <a:solidFill>
                  <a:schemeClr val="accent1"/>
                </a:solidFill>
                <a:latin typeface="Avenir" panose="02000503020000020003" pitchFamily="2" charset="0"/>
              </a:rPr>
              <a:t>Room Network</a:t>
            </a:r>
          </a:p>
        </p:txBody>
      </p:sp>
      <p:grpSp>
        <p:nvGrpSpPr>
          <p:cNvPr id="26" name="Group 25">
            <a:extLst>
              <a:ext uri="{FF2B5EF4-FFF2-40B4-BE49-F238E27FC236}">
                <a16:creationId xmlns:a16="http://schemas.microsoft.com/office/drawing/2014/main" id="{C6824A09-4EBF-1D81-0E46-A37E51286E1C}"/>
              </a:ext>
            </a:extLst>
          </p:cNvPr>
          <p:cNvGrpSpPr/>
          <p:nvPr/>
        </p:nvGrpSpPr>
        <p:grpSpPr>
          <a:xfrm>
            <a:off x="-967865" y="729866"/>
            <a:ext cx="571807" cy="571807"/>
            <a:chOff x="1303055" y="1924857"/>
            <a:chExt cx="2135848" cy="2135848"/>
          </a:xfrm>
        </p:grpSpPr>
        <p:sp>
          <p:nvSpPr>
            <p:cNvPr id="28" name="Oval 27">
              <a:extLst>
                <a:ext uri="{FF2B5EF4-FFF2-40B4-BE49-F238E27FC236}">
                  <a16:creationId xmlns:a16="http://schemas.microsoft.com/office/drawing/2014/main" id="{B5366F96-363B-0348-3B8B-C48A9DA0CF36}"/>
                </a:ext>
              </a:extLst>
            </p:cNvPr>
            <p:cNvSpPr/>
            <p:nvPr/>
          </p:nvSpPr>
          <p:spPr>
            <a:xfrm>
              <a:off x="1303055" y="1924857"/>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Flying Money with solid fill">
              <a:extLst>
                <a:ext uri="{FF2B5EF4-FFF2-40B4-BE49-F238E27FC236}">
                  <a16:creationId xmlns:a16="http://schemas.microsoft.com/office/drawing/2014/main" id="{C3016F72-6417-BD2A-6707-BC2BD2ECA5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8415" y="2230218"/>
              <a:ext cx="1525125" cy="1525125"/>
            </a:xfrm>
            <a:prstGeom prst="rect">
              <a:avLst/>
            </a:prstGeom>
          </p:spPr>
        </p:pic>
      </p:grpSp>
      <p:grpSp>
        <p:nvGrpSpPr>
          <p:cNvPr id="30" name="Group 29">
            <a:extLst>
              <a:ext uri="{FF2B5EF4-FFF2-40B4-BE49-F238E27FC236}">
                <a16:creationId xmlns:a16="http://schemas.microsoft.com/office/drawing/2014/main" id="{CF1DCF8F-E94B-3EC9-2F36-7085A72A63E7}"/>
              </a:ext>
            </a:extLst>
          </p:cNvPr>
          <p:cNvGrpSpPr/>
          <p:nvPr/>
        </p:nvGrpSpPr>
        <p:grpSpPr>
          <a:xfrm>
            <a:off x="31290" y="735009"/>
            <a:ext cx="585792" cy="585792"/>
            <a:chOff x="5128642" y="1968982"/>
            <a:chExt cx="2135848" cy="2135848"/>
          </a:xfrm>
        </p:grpSpPr>
        <p:sp>
          <p:nvSpPr>
            <p:cNvPr id="31" name="Oval 30">
              <a:extLst>
                <a:ext uri="{FF2B5EF4-FFF2-40B4-BE49-F238E27FC236}">
                  <a16:creationId xmlns:a16="http://schemas.microsoft.com/office/drawing/2014/main" id="{80DFC630-6034-81AE-25AC-37AE08FBDE04}"/>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Marketing with solid fill">
              <a:extLst>
                <a:ext uri="{FF2B5EF4-FFF2-40B4-BE49-F238E27FC236}">
                  <a16:creationId xmlns:a16="http://schemas.microsoft.com/office/drawing/2014/main" id="{E7712437-34A4-920B-1E40-C9ACE92AC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51763" y="2239759"/>
              <a:ext cx="1594293" cy="1594293"/>
            </a:xfrm>
            <a:prstGeom prst="rect">
              <a:avLst/>
            </a:prstGeom>
          </p:spPr>
        </p:pic>
      </p:grpSp>
      <p:grpSp>
        <p:nvGrpSpPr>
          <p:cNvPr id="33" name="Group 32">
            <a:extLst>
              <a:ext uri="{FF2B5EF4-FFF2-40B4-BE49-F238E27FC236}">
                <a16:creationId xmlns:a16="http://schemas.microsoft.com/office/drawing/2014/main" id="{83B51091-1DA9-1813-7173-453BB00938B2}"/>
              </a:ext>
            </a:extLst>
          </p:cNvPr>
          <p:cNvGrpSpPr/>
          <p:nvPr/>
        </p:nvGrpSpPr>
        <p:grpSpPr>
          <a:xfrm>
            <a:off x="-978217" y="1530246"/>
            <a:ext cx="592510" cy="592510"/>
            <a:chOff x="8954229" y="1968982"/>
            <a:chExt cx="2135848" cy="2135848"/>
          </a:xfrm>
        </p:grpSpPr>
        <p:sp>
          <p:nvSpPr>
            <p:cNvPr id="34" name="Oval 33">
              <a:extLst>
                <a:ext uri="{FF2B5EF4-FFF2-40B4-BE49-F238E27FC236}">
                  <a16:creationId xmlns:a16="http://schemas.microsoft.com/office/drawing/2014/main" id="{A0BDC70C-B803-163F-A222-D13B9BBF8DED}"/>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ouch with solid fill">
              <a:extLst>
                <a:ext uri="{FF2B5EF4-FFF2-40B4-BE49-F238E27FC236}">
                  <a16:creationId xmlns:a16="http://schemas.microsoft.com/office/drawing/2014/main" id="{8CF1D1E9-F616-AF25-9242-B43533E398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49999" y="2264752"/>
              <a:ext cx="1544305" cy="1544305"/>
            </a:xfrm>
            <a:prstGeom prst="rect">
              <a:avLst/>
            </a:prstGeom>
          </p:spPr>
        </p:pic>
      </p:grpSp>
      <p:sp>
        <p:nvSpPr>
          <p:cNvPr id="36" name="Triangle 35">
            <a:extLst>
              <a:ext uri="{FF2B5EF4-FFF2-40B4-BE49-F238E27FC236}">
                <a16:creationId xmlns:a16="http://schemas.microsoft.com/office/drawing/2014/main" id="{E6547826-9343-A5B2-4B2A-2679C43A3BC5}"/>
              </a:ext>
            </a:extLst>
          </p:cNvPr>
          <p:cNvSpPr/>
          <p:nvPr/>
        </p:nvSpPr>
        <p:spPr>
          <a:xfrm rot="5400000">
            <a:off x="583469" y="943215"/>
            <a:ext cx="400109" cy="169381"/>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4C270D4A-55C5-2337-F7DA-1B1FF881E649}"/>
              </a:ext>
            </a:extLst>
          </p:cNvPr>
          <p:cNvGrpSpPr/>
          <p:nvPr/>
        </p:nvGrpSpPr>
        <p:grpSpPr>
          <a:xfrm>
            <a:off x="838200" y="-3279198"/>
            <a:ext cx="3065556" cy="3202869"/>
            <a:chOff x="838200" y="1924857"/>
            <a:chExt cx="3065556" cy="3202869"/>
          </a:xfrm>
        </p:grpSpPr>
        <p:sp>
          <p:nvSpPr>
            <p:cNvPr id="38" name="Triangle 37">
              <a:extLst>
                <a:ext uri="{FF2B5EF4-FFF2-40B4-BE49-F238E27FC236}">
                  <a16:creationId xmlns:a16="http://schemas.microsoft.com/office/drawing/2014/main" id="{A6C9B234-1A4C-688F-98DC-5E0C1E301B1E}"/>
                </a:ext>
              </a:extLst>
            </p:cNvPr>
            <p:cNvSpPr/>
            <p:nvPr/>
          </p:nvSpPr>
          <p:spPr>
            <a:xfrm rot="10800000">
              <a:off x="2085076"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89A239E-95FD-A9CE-C5DC-6B3CDA4FBF7A}"/>
                </a:ext>
              </a:extLst>
            </p:cNvPr>
            <p:cNvSpPr txBox="1"/>
            <p:nvPr/>
          </p:nvSpPr>
          <p:spPr>
            <a:xfrm>
              <a:off x="838200" y="4727616"/>
              <a:ext cx="3065556" cy="400110"/>
            </a:xfrm>
            <a:prstGeom prst="rect">
              <a:avLst/>
            </a:prstGeom>
            <a:noFill/>
          </p:spPr>
          <p:txBody>
            <a:bodyPr wrap="square" rtlCol="0" anchor="t">
              <a:spAutoFit/>
            </a:bodyPr>
            <a:lstStyle/>
            <a:p>
              <a:pPr algn="ctr"/>
              <a:r>
                <a:rPr lang="en-US" sz="2000" b="1">
                  <a:latin typeface="Avenir Book" panose="02000503020000020003" pitchFamily="2" charset="0"/>
                </a:rPr>
                <a:t>Transaction Database</a:t>
              </a:r>
            </a:p>
          </p:txBody>
        </p:sp>
        <p:grpSp>
          <p:nvGrpSpPr>
            <p:cNvPr id="40" name="Group 39">
              <a:extLst>
                <a:ext uri="{FF2B5EF4-FFF2-40B4-BE49-F238E27FC236}">
                  <a16:creationId xmlns:a16="http://schemas.microsoft.com/office/drawing/2014/main" id="{C9A4F6CA-44EB-0C80-33D8-B2DB4AFC2715}"/>
                </a:ext>
              </a:extLst>
            </p:cNvPr>
            <p:cNvGrpSpPr/>
            <p:nvPr/>
          </p:nvGrpSpPr>
          <p:grpSpPr>
            <a:xfrm>
              <a:off x="1303055" y="1924857"/>
              <a:ext cx="2135848" cy="2135848"/>
              <a:chOff x="1303055" y="1924857"/>
              <a:chExt cx="2135848" cy="2135848"/>
            </a:xfrm>
          </p:grpSpPr>
          <p:sp>
            <p:nvSpPr>
              <p:cNvPr id="41" name="Oval 40">
                <a:extLst>
                  <a:ext uri="{FF2B5EF4-FFF2-40B4-BE49-F238E27FC236}">
                    <a16:creationId xmlns:a16="http://schemas.microsoft.com/office/drawing/2014/main" id="{B334970F-25F3-06D5-68C7-0D991847D600}"/>
                  </a:ext>
                </a:extLst>
              </p:cNvPr>
              <p:cNvSpPr/>
              <p:nvPr/>
            </p:nvSpPr>
            <p:spPr>
              <a:xfrm>
                <a:off x="1303055" y="1924857"/>
                <a:ext cx="2135848" cy="2135848"/>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descr="Flying Money with solid fill">
                <a:extLst>
                  <a:ext uri="{FF2B5EF4-FFF2-40B4-BE49-F238E27FC236}">
                    <a16:creationId xmlns:a16="http://schemas.microsoft.com/office/drawing/2014/main" id="{80D629CD-9CFF-9A10-4545-1B24981379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8415" y="2230218"/>
                <a:ext cx="1525125" cy="1525125"/>
              </a:xfrm>
              <a:prstGeom prst="rect">
                <a:avLst/>
              </a:prstGeom>
            </p:spPr>
          </p:pic>
        </p:grpSp>
      </p:grpSp>
      <p:grpSp>
        <p:nvGrpSpPr>
          <p:cNvPr id="43" name="Group 42">
            <a:extLst>
              <a:ext uri="{FF2B5EF4-FFF2-40B4-BE49-F238E27FC236}">
                <a16:creationId xmlns:a16="http://schemas.microsoft.com/office/drawing/2014/main" id="{CA78CECF-8CC9-FD7F-2710-EECC679A3821}"/>
              </a:ext>
            </a:extLst>
          </p:cNvPr>
          <p:cNvGrpSpPr/>
          <p:nvPr/>
        </p:nvGrpSpPr>
        <p:grpSpPr>
          <a:xfrm>
            <a:off x="8574147" y="-3235073"/>
            <a:ext cx="3065556" cy="3158744"/>
            <a:chOff x="4678072" y="1968982"/>
            <a:chExt cx="3065556" cy="3158744"/>
          </a:xfrm>
        </p:grpSpPr>
        <p:sp>
          <p:nvSpPr>
            <p:cNvPr id="44" name="Triangle 43">
              <a:extLst>
                <a:ext uri="{FF2B5EF4-FFF2-40B4-BE49-F238E27FC236}">
                  <a16:creationId xmlns:a16="http://schemas.microsoft.com/office/drawing/2014/main" id="{7D36F36B-BA4F-2B23-ADAD-D5541137BA34}"/>
                </a:ext>
              </a:extLst>
            </p:cNvPr>
            <p:cNvSpPr/>
            <p:nvPr/>
          </p:nvSpPr>
          <p:spPr>
            <a:xfrm rot="10800000">
              <a:off x="5910660"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EDAB0A65-CE1F-DD51-F540-1C9B59773757}"/>
                </a:ext>
              </a:extLst>
            </p:cNvPr>
            <p:cNvSpPr txBox="1"/>
            <p:nvPr/>
          </p:nvSpPr>
          <p:spPr>
            <a:xfrm>
              <a:off x="4678072" y="4727616"/>
              <a:ext cx="3065556" cy="400110"/>
            </a:xfrm>
            <a:prstGeom prst="rect">
              <a:avLst/>
            </a:prstGeom>
            <a:noFill/>
          </p:spPr>
          <p:txBody>
            <a:bodyPr wrap="square" rtlCol="0" anchor="t">
              <a:spAutoFit/>
            </a:bodyPr>
            <a:lstStyle/>
            <a:p>
              <a:pPr algn="ctr"/>
              <a:r>
                <a:rPr lang="en-US" sz="2000" b="1">
                  <a:latin typeface="Avenir Book" panose="02000503020000020003" pitchFamily="2" charset="0"/>
                </a:rPr>
                <a:t>Marketing MDDB</a:t>
              </a:r>
            </a:p>
          </p:txBody>
        </p:sp>
        <p:grpSp>
          <p:nvGrpSpPr>
            <p:cNvPr id="46" name="Group 45">
              <a:extLst>
                <a:ext uri="{FF2B5EF4-FFF2-40B4-BE49-F238E27FC236}">
                  <a16:creationId xmlns:a16="http://schemas.microsoft.com/office/drawing/2014/main" id="{BCBFA6C6-87BD-7B6D-A47D-DAE12E50D805}"/>
                </a:ext>
              </a:extLst>
            </p:cNvPr>
            <p:cNvGrpSpPr/>
            <p:nvPr/>
          </p:nvGrpSpPr>
          <p:grpSpPr>
            <a:xfrm>
              <a:off x="5128642" y="1968982"/>
              <a:ext cx="2135848" cy="2135848"/>
              <a:chOff x="5128642" y="1968982"/>
              <a:chExt cx="2135848" cy="2135848"/>
            </a:xfrm>
          </p:grpSpPr>
          <p:sp>
            <p:nvSpPr>
              <p:cNvPr id="47" name="Oval 46">
                <a:extLst>
                  <a:ext uri="{FF2B5EF4-FFF2-40B4-BE49-F238E27FC236}">
                    <a16:creationId xmlns:a16="http://schemas.microsoft.com/office/drawing/2014/main" id="{B458EC05-4F3F-765B-3F02-3848D202FF4A}"/>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Marketing with solid fill">
                <a:extLst>
                  <a:ext uri="{FF2B5EF4-FFF2-40B4-BE49-F238E27FC236}">
                    <a16:creationId xmlns:a16="http://schemas.microsoft.com/office/drawing/2014/main" id="{02EC7D1A-B201-2D3A-E46D-30DEAB2E83BD}"/>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5451763" y="2239759"/>
                <a:ext cx="1594293" cy="1594293"/>
              </a:xfrm>
              <a:prstGeom prst="rect">
                <a:avLst/>
              </a:prstGeom>
            </p:spPr>
          </p:pic>
        </p:grpSp>
      </p:grpSp>
      <p:grpSp>
        <p:nvGrpSpPr>
          <p:cNvPr id="49" name="Group 48">
            <a:extLst>
              <a:ext uri="{FF2B5EF4-FFF2-40B4-BE49-F238E27FC236}">
                <a16:creationId xmlns:a16="http://schemas.microsoft.com/office/drawing/2014/main" id="{8A4034FD-9B49-38D8-29B7-28CC04F01F50}"/>
              </a:ext>
            </a:extLst>
          </p:cNvPr>
          <p:cNvGrpSpPr/>
          <p:nvPr/>
        </p:nvGrpSpPr>
        <p:grpSpPr>
          <a:xfrm>
            <a:off x="4691604" y="-3235073"/>
            <a:ext cx="3094696" cy="3158744"/>
            <a:chOff x="8474804" y="1968982"/>
            <a:chExt cx="3094696" cy="3158744"/>
          </a:xfrm>
        </p:grpSpPr>
        <p:sp>
          <p:nvSpPr>
            <p:cNvPr id="50" name="Triangle 49">
              <a:extLst>
                <a:ext uri="{FF2B5EF4-FFF2-40B4-BE49-F238E27FC236}">
                  <a16:creationId xmlns:a16="http://schemas.microsoft.com/office/drawing/2014/main" id="{2A2F0529-CE5B-859F-C256-C0832BC02C0B}"/>
                </a:ext>
              </a:extLst>
            </p:cNvPr>
            <p:cNvSpPr/>
            <p:nvPr/>
          </p:nvSpPr>
          <p:spPr>
            <a:xfrm rot="10800000">
              <a:off x="9736251"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48BCABF7-BEC7-6F5C-AE72-3CE67D8DCCD4}"/>
                </a:ext>
              </a:extLst>
            </p:cNvPr>
            <p:cNvSpPr txBox="1"/>
            <p:nvPr/>
          </p:nvSpPr>
          <p:spPr>
            <a:xfrm>
              <a:off x="8474804" y="4727616"/>
              <a:ext cx="3094696" cy="400110"/>
            </a:xfrm>
            <a:prstGeom prst="rect">
              <a:avLst/>
            </a:prstGeom>
            <a:noFill/>
          </p:spPr>
          <p:txBody>
            <a:bodyPr wrap="square" rtlCol="0" anchor="t">
              <a:spAutoFit/>
            </a:bodyPr>
            <a:lstStyle/>
            <a:p>
              <a:pPr algn="ctr"/>
              <a:r>
                <a:rPr lang="en-US" sz="2000" b="1">
                  <a:latin typeface="Avenir Book" panose="02000503020000020003" pitchFamily="2" charset="0"/>
                </a:rPr>
                <a:t>Room Network</a:t>
              </a:r>
            </a:p>
          </p:txBody>
        </p:sp>
        <p:grpSp>
          <p:nvGrpSpPr>
            <p:cNvPr id="52" name="Group 51">
              <a:extLst>
                <a:ext uri="{FF2B5EF4-FFF2-40B4-BE49-F238E27FC236}">
                  <a16:creationId xmlns:a16="http://schemas.microsoft.com/office/drawing/2014/main" id="{E6CB1500-8241-63CB-36E6-E4ED59B202FD}"/>
                </a:ext>
              </a:extLst>
            </p:cNvPr>
            <p:cNvGrpSpPr/>
            <p:nvPr/>
          </p:nvGrpSpPr>
          <p:grpSpPr>
            <a:xfrm>
              <a:off x="8954229" y="1968982"/>
              <a:ext cx="2135848" cy="2135848"/>
              <a:chOff x="8954229" y="1968982"/>
              <a:chExt cx="2135848" cy="2135848"/>
            </a:xfrm>
          </p:grpSpPr>
          <p:sp>
            <p:nvSpPr>
              <p:cNvPr id="53" name="Oval 52">
                <a:extLst>
                  <a:ext uri="{FF2B5EF4-FFF2-40B4-BE49-F238E27FC236}">
                    <a16:creationId xmlns:a16="http://schemas.microsoft.com/office/drawing/2014/main" id="{2025785E-D836-317F-892C-992419578EDD}"/>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descr="Couch with solid fill">
                <a:extLst>
                  <a:ext uri="{FF2B5EF4-FFF2-40B4-BE49-F238E27FC236}">
                    <a16:creationId xmlns:a16="http://schemas.microsoft.com/office/drawing/2014/main" id="{DE11C701-FA29-348F-8195-2FAE0B9CB02A}"/>
                  </a:ext>
                </a:extLst>
              </p:cNvPr>
              <p:cNvPicPr>
                <a:picLocks noChangeAspect="1"/>
              </p:cNvPicPr>
              <p:nvPr/>
            </p:nvPicPr>
            <p:blipFill>
              <a:blip r:embed="rId6">
                <a:extLst>
                  <a:ext uri="{96DAC541-7B7A-43D3-8B79-37D633B846F1}">
                    <asvg:svgBlip xmlns:asvg="http://schemas.microsoft.com/office/drawing/2016/SVG/main" r:embed="rId9"/>
                  </a:ext>
                </a:extLst>
              </a:blip>
              <a:stretch>
                <a:fillRect/>
              </a:stretch>
            </p:blipFill>
            <p:spPr>
              <a:xfrm>
                <a:off x="9249999" y="2264752"/>
                <a:ext cx="1544305" cy="1544305"/>
              </a:xfrm>
              <a:prstGeom prst="rect">
                <a:avLst/>
              </a:prstGeom>
            </p:spPr>
          </p:pic>
        </p:grpSp>
      </p:grpSp>
      <p:sp>
        <p:nvSpPr>
          <p:cNvPr id="55" name="Rectangle 54">
            <a:extLst>
              <a:ext uri="{FF2B5EF4-FFF2-40B4-BE49-F238E27FC236}">
                <a16:creationId xmlns:a16="http://schemas.microsoft.com/office/drawing/2014/main" id="{82F10F59-E7BC-9045-E1D1-E6583070E0E7}"/>
              </a:ext>
            </a:extLst>
          </p:cNvPr>
          <p:cNvSpPr/>
          <p:nvPr/>
        </p:nvSpPr>
        <p:spPr>
          <a:xfrm>
            <a:off x="868214" y="7404111"/>
            <a:ext cx="10659537" cy="581891"/>
          </a:xfrm>
          <a:prstGeom prst="rect">
            <a:avLst/>
          </a:prstGeom>
          <a:solidFill>
            <a:srgbClr val="0058AA">
              <a:alpha val="9804"/>
            </a:srgbClr>
          </a:solidFill>
          <a:ln>
            <a:solidFill>
              <a:srgbClr val="0058AA"/>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CA" sz="1800" i="1">
                <a:solidFill>
                  <a:schemeClr val="accent1"/>
                </a:solidFill>
                <a:latin typeface="Avenir Book Oblique" panose="02000503020000020003" pitchFamily="2" charset="0"/>
              </a:rPr>
              <a:t>Implementing databases will support IKEA’s digital growth via smooth operations and maintenance</a:t>
            </a:r>
            <a:endParaRPr lang="en-US">
              <a:solidFill>
                <a:schemeClr val="tx1"/>
              </a:solidFill>
              <a:highlight>
                <a:srgbClr val="FFFF00"/>
              </a:highlight>
              <a:latin typeface="Avenir Book" panose="02000503020000020003" pitchFamily="2" charset="0"/>
            </a:endParaRPr>
          </a:p>
        </p:txBody>
      </p:sp>
      <p:sp>
        <p:nvSpPr>
          <p:cNvPr id="57" name="Content Placeholder 2">
            <a:extLst>
              <a:ext uri="{FF2B5EF4-FFF2-40B4-BE49-F238E27FC236}">
                <a16:creationId xmlns:a16="http://schemas.microsoft.com/office/drawing/2014/main" id="{306F3E87-6AA5-4E37-DF4D-2AA315859B7E}"/>
              </a:ext>
            </a:extLst>
          </p:cNvPr>
          <p:cNvSpPr txBox="1">
            <a:spLocks/>
          </p:cNvSpPr>
          <p:nvPr/>
        </p:nvSpPr>
        <p:spPr>
          <a:xfrm>
            <a:off x="838199" y="-734514"/>
            <a:ext cx="10515601" cy="528046"/>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b="1">
                <a:solidFill>
                  <a:schemeClr val="accent4"/>
                </a:solidFill>
                <a:latin typeface="Avenir Black"/>
              </a:rPr>
              <a:t>Example Insight</a:t>
            </a:r>
            <a:endParaRPr lang="en-US" sz="2400">
              <a:solidFill>
                <a:schemeClr val="accent4"/>
              </a:solidFill>
            </a:endParaRPr>
          </a:p>
        </p:txBody>
      </p:sp>
      <p:sp>
        <p:nvSpPr>
          <p:cNvPr id="58" name="Content Placeholder 2">
            <a:extLst>
              <a:ext uri="{FF2B5EF4-FFF2-40B4-BE49-F238E27FC236}">
                <a16:creationId xmlns:a16="http://schemas.microsoft.com/office/drawing/2014/main" id="{EA19E128-915C-D1F3-72FA-1C5196FCF8A8}"/>
              </a:ext>
            </a:extLst>
          </p:cNvPr>
          <p:cNvSpPr txBox="1">
            <a:spLocks/>
          </p:cNvSpPr>
          <p:nvPr/>
        </p:nvSpPr>
        <p:spPr>
          <a:xfrm>
            <a:off x="838199" y="-1408295"/>
            <a:ext cx="10515601" cy="1265466"/>
          </a:xfrm>
          <a:prstGeom prst="rect">
            <a:avLst/>
          </a:prstGeom>
          <a:solidFill>
            <a:schemeClr val="accent4"/>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sz="1900" dirty="0">
                <a:solidFill>
                  <a:schemeClr val="accent1"/>
                </a:solidFill>
                <a:latin typeface="Avenir"/>
              </a:rPr>
              <a:t>What is the profit margin per product line for Western Canada (BC, AB, SASK, and MAN) business customers from the business-targeted social media campaigns in the past month (March 2023)?</a:t>
            </a:r>
          </a:p>
        </p:txBody>
      </p:sp>
      <p:grpSp>
        <p:nvGrpSpPr>
          <p:cNvPr id="59" name="Group 58">
            <a:extLst>
              <a:ext uri="{FF2B5EF4-FFF2-40B4-BE49-F238E27FC236}">
                <a16:creationId xmlns:a16="http://schemas.microsoft.com/office/drawing/2014/main" id="{6EAC5412-8BB0-30C8-B790-DDE349D4B818}"/>
              </a:ext>
            </a:extLst>
          </p:cNvPr>
          <p:cNvGrpSpPr/>
          <p:nvPr/>
        </p:nvGrpSpPr>
        <p:grpSpPr>
          <a:xfrm>
            <a:off x="842024" y="-1408295"/>
            <a:ext cx="10515211" cy="1187393"/>
            <a:chOff x="842024" y="3768894"/>
            <a:chExt cx="10515211" cy="1187393"/>
          </a:xfrm>
        </p:grpSpPr>
        <p:sp>
          <p:nvSpPr>
            <p:cNvPr id="60" name="Rectangle 59">
              <a:extLst>
                <a:ext uri="{FF2B5EF4-FFF2-40B4-BE49-F238E27FC236}">
                  <a16:creationId xmlns:a16="http://schemas.microsoft.com/office/drawing/2014/main" id="{50B49868-45FE-FEA3-FB35-E33567743808}"/>
                </a:ext>
              </a:extLst>
            </p:cNvPr>
            <p:cNvSpPr/>
            <p:nvPr/>
          </p:nvSpPr>
          <p:spPr>
            <a:xfrm>
              <a:off x="842024" y="3773813"/>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61" name="Rectangle 60">
              <a:extLst>
                <a:ext uri="{FF2B5EF4-FFF2-40B4-BE49-F238E27FC236}">
                  <a16:creationId xmlns:a16="http://schemas.microsoft.com/office/drawing/2014/main" id="{0B8D0A88-FE38-5330-27D5-97119DEB6B31}"/>
                </a:ext>
              </a:extLst>
            </p:cNvPr>
            <p:cNvSpPr/>
            <p:nvPr/>
          </p:nvSpPr>
          <p:spPr>
            <a:xfrm>
              <a:off x="2990372" y="3773812"/>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62" name="Rectangle 61">
              <a:extLst>
                <a:ext uri="{FF2B5EF4-FFF2-40B4-BE49-F238E27FC236}">
                  <a16:creationId xmlns:a16="http://schemas.microsoft.com/office/drawing/2014/main" id="{888B5BEC-E13D-05D9-515F-FD6AE7088CCC}"/>
                </a:ext>
              </a:extLst>
            </p:cNvPr>
            <p:cNvSpPr/>
            <p:nvPr/>
          </p:nvSpPr>
          <p:spPr>
            <a:xfrm>
              <a:off x="5237042" y="3768896"/>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63" name="Rectangle 62">
              <a:extLst>
                <a:ext uri="{FF2B5EF4-FFF2-40B4-BE49-F238E27FC236}">
                  <a16:creationId xmlns:a16="http://schemas.microsoft.com/office/drawing/2014/main" id="{8FC1D992-9CEF-673D-FB95-C39C17412341}"/>
                </a:ext>
              </a:extLst>
            </p:cNvPr>
            <p:cNvSpPr/>
            <p:nvPr/>
          </p:nvSpPr>
          <p:spPr>
            <a:xfrm>
              <a:off x="7478797" y="3773811"/>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64" name="Rectangle 63">
              <a:extLst>
                <a:ext uri="{FF2B5EF4-FFF2-40B4-BE49-F238E27FC236}">
                  <a16:creationId xmlns:a16="http://schemas.microsoft.com/office/drawing/2014/main" id="{896004F8-D76D-8A94-EB07-C5F3F38E53DB}"/>
                </a:ext>
              </a:extLst>
            </p:cNvPr>
            <p:cNvSpPr/>
            <p:nvPr/>
          </p:nvSpPr>
          <p:spPr>
            <a:xfrm>
              <a:off x="9632061" y="3768894"/>
              <a:ext cx="1725174" cy="11824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300">
                <a:solidFill>
                  <a:schemeClr val="tx1"/>
                </a:solidFill>
                <a:latin typeface="Avenir Light" panose="020B0402020203020204"/>
                <a:ea typeface="Helvetica Neue Medium" panose="02000503000000020004" pitchFamily="2" charset="0"/>
                <a:cs typeface="Helvetica Neue Medium" panose="02000503000000020004" pitchFamily="2" charset="0"/>
              </a:endParaRPr>
            </a:p>
          </p:txBody>
        </p:sp>
        <p:sp>
          <p:nvSpPr>
            <p:cNvPr id="65" name="TextBox 64">
              <a:extLst>
                <a:ext uri="{FF2B5EF4-FFF2-40B4-BE49-F238E27FC236}">
                  <a16:creationId xmlns:a16="http://schemas.microsoft.com/office/drawing/2014/main" id="{26BAE829-93FF-FBCA-2391-4A0C4325992D}"/>
                </a:ext>
              </a:extLst>
            </p:cNvPr>
            <p:cNvSpPr txBox="1"/>
            <p:nvPr/>
          </p:nvSpPr>
          <p:spPr>
            <a:xfrm>
              <a:off x="1219200" y="3851786"/>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When?</a:t>
              </a:r>
            </a:p>
          </p:txBody>
        </p:sp>
        <p:sp>
          <p:nvSpPr>
            <p:cNvPr id="66" name="TextBox 65">
              <a:extLst>
                <a:ext uri="{FF2B5EF4-FFF2-40B4-BE49-F238E27FC236}">
                  <a16:creationId xmlns:a16="http://schemas.microsoft.com/office/drawing/2014/main" id="{9373F0BE-3D6B-6979-ABC8-F3D9937D2317}"/>
                </a:ext>
              </a:extLst>
            </p:cNvPr>
            <p:cNvSpPr txBox="1"/>
            <p:nvPr/>
          </p:nvSpPr>
          <p:spPr>
            <a:xfrm>
              <a:off x="1007805" y="4259824"/>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Order </a:t>
              </a:r>
            </a:p>
            <a:p>
              <a:pPr algn="ctr"/>
              <a:r>
                <a:rPr lang="en-US">
                  <a:cs typeface="Calibri"/>
                </a:rPr>
                <a:t>Date</a:t>
              </a:r>
            </a:p>
          </p:txBody>
        </p:sp>
        <p:sp>
          <p:nvSpPr>
            <p:cNvPr id="67" name="TextBox 66">
              <a:extLst>
                <a:ext uri="{FF2B5EF4-FFF2-40B4-BE49-F238E27FC236}">
                  <a16:creationId xmlns:a16="http://schemas.microsoft.com/office/drawing/2014/main" id="{4786C866-7B68-3CAD-E5EC-B51E40278A28}"/>
                </a:ext>
              </a:extLst>
            </p:cNvPr>
            <p:cNvSpPr txBox="1"/>
            <p:nvPr/>
          </p:nvSpPr>
          <p:spPr>
            <a:xfrm>
              <a:off x="3392128" y="3851786"/>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Where?</a:t>
              </a:r>
            </a:p>
          </p:txBody>
        </p:sp>
        <p:sp>
          <p:nvSpPr>
            <p:cNvPr id="68" name="TextBox 67">
              <a:extLst>
                <a:ext uri="{FF2B5EF4-FFF2-40B4-BE49-F238E27FC236}">
                  <a16:creationId xmlns:a16="http://schemas.microsoft.com/office/drawing/2014/main" id="{8571A38F-35C5-CC21-39A9-A84DC4A87A97}"/>
                </a:ext>
              </a:extLst>
            </p:cNvPr>
            <p:cNvSpPr txBox="1"/>
            <p:nvPr/>
          </p:nvSpPr>
          <p:spPr>
            <a:xfrm>
              <a:off x="3180733" y="4259824"/>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Customer Location</a:t>
              </a:r>
              <a:endParaRPr lang="en-US"/>
            </a:p>
          </p:txBody>
        </p:sp>
        <p:sp>
          <p:nvSpPr>
            <p:cNvPr id="69" name="TextBox 68">
              <a:extLst>
                <a:ext uri="{FF2B5EF4-FFF2-40B4-BE49-F238E27FC236}">
                  <a16:creationId xmlns:a16="http://schemas.microsoft.com/office/drawing/2014/main" id="{8E88A898-1898-0502-F308-2DCC6DFD6A58}"/>
                </a:ext>
              </a:extLst>
            </p:cNvPr>
            <p:cNvSpPr txBox="1"/>
            <p:nvPr/>
          </p:nvSpPr>
          <p:spPr>
            <a:xfrm>
              <a:off x="5614218" y="3851785"/>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What?</a:t>
              </a:r>
            </a:p>
          </p:txBody>
        </p:sp>
        <p:sp>
          <p:nvSpPr>
            <p:cNvPr id="70" name="TextBox 69">
              <a:extLst>
                <a:ext uri="{FF2B5EF4-FFF2-40B4-BE49-F238E27FC236}">
                  <a16:creationId xmlns:a16="http://schemas.microsoft.com/office/drawing/2014/main" id="{9874D503-7D83-FD14-7EC7-EE8B2129BDD1}"/>
                </a:ext>
              </a:extLst>
            </p:cNvPr>
            <p:cNvSpPr txBox="1"/>
            <p:nvPr/>
          </p:nvSpPr>
          <p:spPr>
            <a:xfrm>
              <a:off x="5397907" y="4259823"/>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Product Lines</a:t>
              </a:r>
              <a:endParaRPr lang="en-US"/>
            </a:p>
          </p:txBody>
        </p:sp>
        <p:sp>
          <p:nvSpPr>
            <p:cNvPr id="71" name="TextBox 70">
              <a:extLst>
                <a:ext uri="{FF2B5EF4-FFF2-40B4-BE49-F238E27FC236}">
                  <a16:creationId xmlns:a16="http://schemas.microsoft.com/office/drawing/2014/main" id="{B3A6818B-48A2-C5AE-B130-A3A11EB37862}"/>
                </a:ext>
              </a:extLst>
            </p:cNvPr>
            <p:cNvSpPr txBox="1"/>
            <p:nvPr/>
          </p:nvSpPr>
          <p:spPr>
            <a:xfrm>
              <a:off x="7885469" y="3851783"/>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How?</a:t>
              </a:r>
            </a:p>
          </p:txBody>
        </p:sp>
        <p:sp>
          <p:nvSpPr>
            <p:cNvPr id="72" name="TextBox 71">
              <a:extLst>
                <a:ext uri="{FF2B5EF4-FFF2-40B4-BE49-F238E27FC236}">
                  <a16:creationId xmlns:a16="http://schemas.microsoft.com/office/drawing/2014/main" id="{91FAFA52-B6B0-FF7D-6D1A-892F3D91C9B1}"/>
                </a:ext>
              </a:extLst>
            </p:cNvPr>
            <p:cNvSpPr txBox="1"/>
            <p:nvPr/>
          </p:nvSpPr>
          <p:spPr>
            <a:xfrm>
              <a:off x="7644577" y="4259822"/>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Order Source</a:t>
              </a:r>
              <a:endParaRPr lang="en-US"/>
            </a:p>
          </p:txBody>
        </p:sp>
        <p:sp>
          <p:nvSpPr>
            <p:cNvPr id="73" name="TextBox 72">
              <a:extLst>
                <a:ext uri="{FF2B5EF4-FFF2-40B4-BE49-F238E27FC236}">
                  <a16:creationId xmlns:a16="http://schemas.microsoft.com/office/drawing/2014/main" id="{F520A325-033F-B0B4-BC36-27D06FFCBAFD}"/>
                </a:ext>
              </a:extLst>
            </p:cNvPr>
            <p:cNvSpPr txBox="1"/>
            <p:nvPr/>
          </p:nvSpPr>
          <p:spPr>
            <a:xfrm>
              <a:off x="10043649" y="3851782"/>
              <a:ext cx="970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Who?</a:t>
              </a:r>
            </a:p>
          </p:txBody>
        </p:sp>
        <p:sp>
          <p:nvSpPr>
            <p:cNvPr id="74" name="TextBox 73">
              <a:extLst>
                <a:ext uri="{FF2B5EF4-FFF2-40B4-BE49-F238E27FC236}">
                  <a16:creationId xmlns:a16="http://schemas.microsoft.com/office/drawing/2014/main" id="{13E8E3A8-DE3D-5DCB-FADA-A310912379D7}"/>
                </a:ext>
              </a:extLst>
            </p:cNvPr>
            <p:cNvSpPr txBox="1"/>
            <p:nvPr/>
          </p:nvSpPr>
          <p:spPr>
            <a:xfrm>
              <a:off x="9832254" y="4225409"/>
              <a:ext cx="13986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Customer Type</a:t>
              </a:r>
              <a:endParaRPr lang="en-US"/>
            </a:p>
          </p:txBody>
        </p:sp>
      </p:grpSp>
      <p:sp>
        <p:nvSpPr>
          <p:cNvPr id="8" name="TextBox 7">
            <a:extLst>
              <a:ext uri="{FF2B5EF4-FFF2-40B4-BE49-F238E27FC236}">
                <a16:creationId xmlns:a16="http://schemas.microsoft.com/office/drawing/2014/main" id="{DEB57597-2B1A-DCB9-13FD-2F739EB41DB9}"/>
              </a:ext>
            </a:extLst>
          </p:cNvPr>
          <p:cNvSpPr txBox="1"/>
          <p:nvPr/>
        </p:nvSpPr>
        <p:spPr>
          <a:xfrm>
            <a:off x="9785587" y="646315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Key Takeaways</a:t>
            </a:r>
          </a:p>
        </p:txBody>
      </p:sp>
      <p:sp>
        <p:nvSpPr>
          <p:cNvPr id="75" name="TextBox 74">
            <a:extLst>
              <a:ext uri="{FF2B5EF4-FFF2-40B4-BE49-F238E27FC236}">
                <a16:creationId xmlns:a16="http://schemas.microsoft.com/office/drawing/2014/main" id="{EB44DC75-3AE3-5F21-9FE7-DBC92894D0A6}"/>
              </a:ext>
            </a:extLst>
          </p:cNvPr>
          <p:cNvSpPr txBox="1"/>
          <p:nvPr/>
        </p:nvSpPr>
        <p:spPr>
          <a:xfrm>
            <a:off x="7822004" y="6459860"/>
            <a:ext cx="1788802"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Star Schema</a:t>
            </a:r>
          </a:p>
        </p:txBody>
      </p:sp>
    </p:spTree>
    <p:extLst>
      <p:ext uri="{BB962C8B-B14F-4D97-AF65-F5344CB8AC3E}">
        <p14:creationId xmlns:p14="http://schemas.microsoft.com/office/powerpoint/2010/main" val="44649822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E915-37B0-6001-6AC1-F389F1D8A6F0}"/>
              </a:ext>
            </a:extLst>
          </p:cNvPr>
          <p:cNvSpPr>
            <a:spLocks noGrp="1"/>
          </p:cNvSpPr>
          <p:nvPr>
            <p:ph type="title"/>
          </p:nvPr>
        </p:nvSpPr>
        <p:spPr/>
        <p:txBody>
          <a:bodyPr/>
          <a:lstStyle/>
          <a:p>
            <a:r>
              <a:rPr lang="en-CA"/>
              <a:t>Key Takeaways</a:t>
            </a:r>
          </a:p>
        </p:txBody>
      </p:sp>
      <p:cxnSp>
        <p:nvCxnSpPr>
          <p:cNvPr id="24" name="Straight Connector 23">
            <a:extLst>
              <a:ext uri="{FF2B5EF4-FFF2-40B4-BE49-F238E27FC236}">
                <a16:creationId xmlns:a16="http://schemas.microsoft.com/office/drawing/2014/main" id="{F4F09B1E-6248-4092-EB28-94B6CBD594E7}"/>
              </a:ext>
            </a:extLst>
          </p:cNvPr>
          <p:cNvCxnSpPr>
            <a:cxnSpLocks/>
          </p:cNvCxnSpPr>
          <p:nvPr/>
        </p:nvCxnSpPr>
        <p:spPr>
          <a:xfrm>
            <a:off x="3623823" y="3036906"/>
            <a:ext cx="1353544" cy="0"/>
          </a:xfrm>
          <a:prstGeom prst="line">
            <a:avLst/>
          </a:prstGeom>
          <a:ln w="9525">
            <a:solidFill>
              <a:srgbClr val="0058AA"/>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FF697A7-4CAB-9623-9FDA-384D6B862A10}"/>
              </a:ext>
            </a:extLst>
          </p:cNvPr>
          <p:cNvSpPr/>
          <p:nvPr/>
        </p:nvSpPr>
        <p:spPr>
          <a:xfrm>
            <a:off x="868214" y="5340298"/>
            <a:ext cx="10659537" cy="581891"/>
          </a:xfrm>
          <a:prstGeom prst="rect">
            <a:avLst/>
          </a:prstGeom>
          <a:solidFill>
            <a:srgbClr val="0058AA">
              <a:alpha val="9804"/>
            </a:srgbClr>
          </a:solidFill>
          <a:ln>
            <a:solidFill>
              <a:srgbClr val="0058AA"/>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CA" sz="1800" i="1">
                <a:solidFill>
                  <a:schemeClr val="accent1"/>
                </a:solidFill>
                <a:latin typeface="Avenir Book Oblique" panose="02000503020000020003" pitchFamily="2" charset="0"/>
              </a:rPr>
              <a:t>Implementing databases will support IKEA’s digital growth via smooth operations and maintenance</a:t>
            </a:r>
            <a:endParaRPr lang="en-US">
              <a:solidFill>
                <a:schemeClr val="tx1"/>
              </a:solidFill>
              <a:highlight>
                <a:srgbClr val="FFFF00"/>
              </a:highlight>
              <a:latin typeface="Avenir Book" panose="02000503020000020003" pitchFamily="2" charset="0"/>
            </a:endParaRPr>
          </a:p>
        </p:txBody>
      </p:sp>
      <p:grpSp>
        <p:nvGrpSpPr>
          <p:cNvPr id="10" name="Group 9">
            <a:extLst>
              <a:ext uri="{FF2B5EF4-FFF2-40B4-BE49-F238E27FC236}">
                <a16:creationId xmlns:a16="http://schemas.microsoft.com/office/drawing/2014/main" id="{70A7833D-445E-80DE-26CD-4145FF3E829F}"/>
              </a:ext>
            </a:extLst>
          </p:cNvPr>
          <p:cNvGrpSpPr/>
          <p:nvPr/>
        </p:nvGrpSpPr>
        <p:grpSpPr>
          <a:xfrm>
            <a:off x="838200" y="1924857"/>
            <a:ext cx="3065556" cy="3202869"/>
            <a:chOff x="838200" y="1924857"/>
            <a:chExt cx="3065556" cy="3202869"/>
          </a:xfrm>
        </p:grpSpPr>
        <p:sp>
          <p:nvSpPr>
            <p:cNvPr id="21" name="Triangle 20">
              <a:extLst>
                <a:ext uri="{FF2B5EF4-FFF2-40B4-BE49-F238E27FC236}">
                  <a16:creationId xmlns:a16="http://schemas.microsoft.com/office/drawing/2014/main" id="{F492D85E-EBAF-8665-40C3-40C045FAF419}"/>
                </a:ext>
              </a:extLst>
            </p:cNvPr>
            <p:cNvSpPr/>
            <p:nvPr/>
          </p:nvSpPr>
          <p:spPr>
            <a:xfrm rot="10800000">
              <a:off x="2085076"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D1AEB89-98F0-2FFE-6F54-CACA0F364AEE}"/>
                </a:ext>
              </a:extLst>
            </p:cNvPr>
            <p:cNvSpPr txBox="1"/>
            <p:nvPr/>
          </p:nvSpPr>
          <p:spPr>
            <a:xfrm>
              <a:off x="838200" y="4727616"/>
              <a:ext cx="3065556" cy="400110"/>
            </a:xfrm>
            <a:prstGeom prst="rect">
              <a:avLst/>
            </a:prstGeom>
            <a:noFill/>
          </p:spPr>
          <p:txBody>
            <a:bodyPr wrap="square" rtlCol="0" anchor="t">
              <a:spAutoFit/>
            </a:bodyPr>
            <a:lstStyle/>
            <a:p>
              <a:pPr algn="ctr"/>
              <a:r>
                <a:rPr lang="en-US" sz="2000" b="1">
                  <a:latin typeface="Avenir Book" panose="02000503020000020003" pitchFamily="2" charset="0"/>
                </a:rPr>
                <a:t>Transaction Database</a:t>
              </a:r>
            </a:p>
          </p:txBody>
        </p:sp>
        <p:grpSp>
          <p:nvGrpSpPr>
            <p:cNvPr id="9" name="Group 8">
              <a:extLst>
                <a:ext uri="{FF2B5EF4-FFF2-40B4-BE49-F238E27FC236}">
                  <a16:creationId xmlns:a16="http://schemas.microsoft.com/office/drawing/2014/main" id="{E962BC88-7457-C5A3-3EFF-F38626673447}"/>
                </a:ext>
              </a:extLst>
            </p:cNvPr>
            <p:cNvGrpSpPr/>
            <p:nvPr/>
          </p:nvGrpSpPr>
          <p:grpSpPr>
            <a:xfrm>
              <a:off x="1303055" y="1924857"/>
              <a:ext cx="2135848" cy="2135848"/>
              <a:chOff x="1303055" y="1924857"/>
              <a:chExt cx="2135848" cy="2135848"/>
            </a:xfrm>
          </p:grpSpPr>
          <p:sp>
            <p:nvSpPr>
              <p:cNvPr id="30" name="Oval 29">
                <a:extLst>
                  <a:ext uri="{FF2B5EF4-FFF2-40B4-BE49-F238E27FC236}">
                    <a16:creationId xmlns:a16="http://schemas.microsoft.com/office/drawing/2014/main" id="{879C05A5-143B-19AA-B332-1BB001D683C5}"/>
                  </a:ext>
                </a:extLst>
              </p:cNvPr>
              <p:cNvSpPr/>
              <p:nvPr/>
            </p:nvSpPr>
            <p:spPr>
              <a:xfrm>
                <a:off x="1303055" y="1924857"/>
                <a:ext cx="2135848" cy="2135848"/>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Flying Money with solid fill">
                <a:extLst>
                  <a:ext uri="{FF2B5EF4-FFF2-40B4-BE49-F238E27FC236}">
                    <a16:creationId xmlns:a16="http://schemas.microsoft.com/office/drawing/2014/main" id="{6FE2A88E-22BD-D5E5-F29B-3A449B3A0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8415" y="2230218"/>
                <a:ext cx="1525125" cy="1525125"/>
              </a:xfrm>
              <a:prstGeom prst="rect">
                <a:avLst/>
              </a:prstGeom>
            </p:spPr>
          </p:pic>
        </p:grpSp>
      </p:grpSp>
      <p:pic>
        <p:nvPicPr>
          <p:cNvPr id="4" name="Picture 6" descr="ERP App Development | IKEA | Appinventiv">
            <a:extLst>
              <a:ext uri="{FF2B5EF4-FFF2-40B4-BE49-F238E27FC236}">
                <a16:creationId xmlns:a16="http://schemas.microsoft.com/office/drawing/2014/main" id="{15338ACB-39EE-5520-CDA0-A909E0B67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8711" y="6938183"/>
            <a:ext cx="9094573" cy="3534409"/>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B142B304-1E89-9643-97E8-D538978A9FE6}"/>
              </a:ext>
            </a:extLst>
          </p:cNvPr>
          <p:cNvCxnSpPr>
            <a:cxnSpLocks/>
          </p:cNvCxnSpPr>
          <p:nvPr/>
        </p:nvCxnSpPr>
        <p:spPr>
          <a:xfrm>
            <a:off x="7416889" y="3036906"/>
            <a:ext cx="1353544" cy="0"/>
          </a:xfrm>
          <a:prstGeom prst="line">
            <a:avLst/>
          </a:prstGeom>
          <a:ln w="9525">
            <a:solidFill>
              <a:srgbClr val="0058AA"/>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2FBBC881-C49E-2F44-9246-625FD6342E7B}"/>
              </a:ext>
            </a:extLst>
          </p:cNvPr>
          <p:cNvGrpSpPr/>
          <p:nvPr/>
        </p:nvGrpSpPr>
        <p:grpSpPr>
          <a:xfrm>
            <a:off x="8574147" y="1968982"/>
            <a:ext cx="3065556" cy="3158744"/>
            <a:chOff x="4678072" y="1968982"/>
            <a:chExt cx="3065556" cy="3158744"/>
          </a:xfrm>
        </p:grpSpPr>
        <p:sp>
          <p:nvSpPr>
            <p:cNvPr id="36" name="Triangle 35">
              <a:extLst>
                <a:ext uri="{FF2B5EF4-FFF2-40B4-BE49-F238E27FC236}">
                  <a16:creationId xmlns:a16="http://schemas.microsoft.com/office/drawing/2014/main" id="{D10C64DC-6B29-AA44-A4DD-4D11A7EC18A8}"/>
                </a:ext>
              </a:extLst>
            </p:cNvPr>
            <p:cNvSpPr/>
            <p:nvPr/>
          </p:nvSpPr>
          <p:spPr>
            <a:xfrm rot="10800000">
              <a:off x="5910660"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6CDD617-E932-A041-936E-FA1C8A15F4D6}"/>
                </a:ext>
              </a:extLst>
            </p:cNvPr>
            <p:cNvSpPr txBox="1"/>
            <p:nvPr/>
          </p:nvSpPr>
          <p:spPr>
            <a:xfrm>
              <a:off x="4678072" y="4727616"/>
              <a:ext cx="3065556" cy="400110"/>
            </a:xfrm>
            <a:prstGeom prst="rect">
              <a:avLst/>
            </a:prstGeom>
            <a:noFill/>
          </p:spPr>
          <p:txBody>
            <a:bodyPr wrap="square" rtlCol="0" anchor="t">
              <a:spAutoFit/>
            </a:bodyPr>
            <a:lstStyle/>
            <a:p>
              <a:pPr algn="ctr"/>
              <a:r>
                <a:rPr lang="en-US" sz="2000" b="1">
                  <a:latin typeface="Avenir Book" panose="02000503020000020003" pitchFamily="2" charset="0"/>
                </a:rPr>
                <a:t>Marketing MDDB</a:t>
              </a:r>
            </a:p>
          </p:txBody>
        </p:sp>
        <p:grpSp>
          <p:nvGrpSpPr>
            <p:cNvPr id="38" name="Group 37">
              <a:extLst>
                <a:ext uri="{FF2B5EF4-FFF2-40B4-BE49-F238E27FC236}">
                  <a16:creationId xmlns:a16="http://schemas.microsoft.com/office/drawing/2014/main" id="{7F8A0940-576C-C348-84AC-B9ECA217AF7D}"/>
                </a:ext>
              </a:extLst>
            </p:cNvPr>
            <p:cNvGrpSpPr/>
            <p:nvPr/>
          </p:nvGrpSpPr>
          <p:grpSpPr>
            <a:xfrm>
              <a:off x="5128642" y="1968982"/>
              <a:ext cx="2135848" cy="2135848"/>
              <a:chOff x="5128642" y="1968982"/>
              <a:chExt cx="2135848" cy="2135848"/>
            </a:xfrm>
          </p:grpSpPr>
          <p:sp>
            <p:nvSpPr>
              <p:cNvPr id="39" name="Oval 38">
                <a:extLst>
                  <a:ext uri="{FF2B5EF4-FFF2-40B4-BE49-F238E27FC236}">
                    <a16:creationId xmlns:a16="http://schemas.microsoft.com/office/drawing/2014/main" id="{4B6ABAF5-DDF3-EF4C-94A6-2222CDF8C324}"/>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Marketing with solid fill">
                <a:extLst>
                  <a:ext uri="{FF2B5EF4-FFF2-40B4-BE49-F238E27FC236}">
                    <a16:creationId xmlns:a16="http://schemas.microsoft.com/office/drawing/2014/main" id="{66B9CEC0-370C-BC48-92B5-92AF217F2E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1763" y="2239759"/>
                <a:ext cx="1594293" cy="1594293"/>
              </a:xfrm>
              <a:prstGeom prst="rect">
                <a:avLst/>
              </a:prstGeom>
            </p:spPr>
          </p:pic>
        </p:grpSp>
      </p:grpSp>
      <p:grpSp>
        <p:nvGrpSpPr>
          <p:cNvPr id="41" name="Group 40">
            <a:extLst>
              <a:ext uri="{FF2B5EF4-FFF2-40B4-BE49-F238E27FC236}">
                <a16:creationId xmlns:a16="http://schemas.microsoft.com/office/drawing/2014/main" id="{261158A0-421F-AB4B-88C8-4803B08AC7E8}"/>
              </a:ext>
            </a:extLst>
          </p:cNvPr>
          <p:cNvGrpSpPr/>
          <p:nvPr/>
        </p:nvGrpSpPr>
        <p:grpSpPr>
          <a:xfrm>
            <a:off x="4691604" y="1968982"/>
            <a:ext cx="3094696" cy="3158744"/>
            <a:chOff x="8474804" y="1968982"/>
            <a:chExt cx="3094696" cy="3158744"/>
          </a:xfrm>
        </p:grpSpPr>
        <p:sp>
          <p:nvSpPr>
            <p:cNvPr id="42" name="Triangle 41">
              <a:extLst>
                <a:ext uri="{FF2B5EF4-FFF2-40B4-BE49-F238E27FC236}">
                  <a16:creationId xmlns:a16="http://schemas.microsoft.com/office/drawing/2014/main" id="{26B2FE0E-A892-D34F-83EA-04A169BA0718}"/>
                </a:ext>
              </a:extLst>
            </p:cNvPr>
            <p:cNvSpPr/>
            <p:nvPr/>
          </p:nvSpPr>
          <p:spPr>
            <a:xfrm rot="10800000">
              <a:off x="9736251"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9521FE2-BDDC-C949-883F-8D87CEAE02B8}"/>
                </a:ext>
              </a:extLst>
            </p:cNvPr>
            <p:cNvSpPr txBox="1"/>
            <p:nvPr/>
          </p:nvSpPr>
          <p:spPr>
            <a:xfrm>
              <a:off x="8474804" y="4727616"/>
              <a:ext cx="3094696" cy="400110"/>
            </a:xfrm>
            <a:prstGeom prst="rect">
              <a:avLst/>
            </a:prstGeom>
            <a:noFill/>
          </p:spPr>
          <p:txBody>
            <a:bodyPr wrap="square" rtlCol="0" anchor="t">
              <a:spAutoFit/>
            </a:bodyPr>
            <a:lstStyle/>
            <a:p>
              <a:pPr algn="ctr"/>
              <a:r>
                <a:rPr lang="en-US" sz="2000" b="1">
                  <a:latin typeface="Avenir Book" panose="02000503020000020003" pitchFamily="2" charset="0"/>
                </a:rPr>
                <a:t>Room Network</a:t>
              </a:r>
            </a:p>
          </p:txBody>
        </p:sp>
        <p:grpSp>
          <p:nvGrpSpPr>
            <p:cNvPr id="44" name="Group 43">
              <a:extLst>
                <a:ext uri="{FF2B5EF4-FFF2-40B4-BE49-F238E27FC236}">
                  <a16:creationId xmlns:a16="http://schemas.microsoft.com/office/drawing/2014/main" id="{9C345CDC-1917-B04A-A922-A587356AFCE8}"/>
                </a:ext>
              </a:extLst>
            </p:cNvPr>
            <p:cNvGrpSpPr/>
            <p:nvPr/>
          </p:nvGrpSpPr>
          <p:grpSpPr>
            <a:xfrm>
              <a:off x="8954229" y="1968982"/>
              <a:ext cx="2135848" cy="2135848"/>
              <a:chOff x="8954229" y="1968982"/>
              <a:chExt cx="2135848" cy="2135848"/>
            </a:xfrm>
          </p:grpSpPr>
          <p:sp>
            <p:nvSpPr>
              <p:cNvPr id="45" name="Oval 44">
                <a:extLst>
                  <a:ext uri="{FF2B5EF4-FFF2-40B4-BE49-F238E27FC236}">
                    <a16:creationId xmlns:a16="http://schemas.microsoft.com/office/drawing/2014/main" id="{09557D7E-6753-814C-8DDE-1494499E48F8}"/>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descr="Couch with solid fill">
                <a:extLst>
                  <a:ext uri="{FF2B5EF4-FFF2-40B4-BE49-F238E27FC236}">
                    <a16:creationId xmlns:a16="http://schemas.microsoft.com/office/drawing/2014/main" id="{BCA0EE6C-C2B3-A945-8045-9FCF6C599B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49999" y="2264752"/>
                <a:ext cx="1544305" cy="1544305"/>
              </a:xfrm>
              <a:prstGeom prst="rect">
                <a:avLst/>
              </a:prstGeom>
            </p:spPr>
          </p:pic>
        </p:grpSp>
      </p:grpSp>
      <p:sp>
        <p:nvSpPr>
          <p:cNvPr id="3" name="TextBox 2">
            <a:extLst>
              <a:ext uri="{FF2B5EF4-FFF2-40B4-BE49-F238E27FC236}">
                <a16:creationId xmlns:a16="http://schemas.microsoft.com/office/drawing/2014/main" id="{33CA87CA-90CD-D652-49B7-219CC64BC384}"/>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5" name="TextBox 4">
            <a:extLst>
              <a:ext uri="{FF2B5EF4-FFF2-40B4-BE49-F238E27FC236}">
                <a16:creationId xmlns:a16="http://schemas.microsoft.com/office/drawing/2014/main" id="{C9087DC0-E42C-16E5-FB67-ABA239203B4A}"/>
              </a:ext>
            </a:extLst>
          </p:cNvPr>
          <p:cNvSpPr txBox="1"/>
          <p:nvPr/>
        </p:nvSpPr>
        <p:spPr>
          <a:xfrm>
            <a:off x="2711197" y="646179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Mission &amp; Objectives</a:t>
            </a:r>
          </a:p>
        </p:txBody>
      </p:sp>
      <p:sp>
        <p:nvSpPr>
          <p:cNvPr id="6" name="TextBox 5">
            <a:extLst>
              <a:ext uri="{FF2B5EF4-FFF2-40B4-BE49-F238E27FC236}">
                <a16:creationId xmlns:a16="http://schemas.microsoft.com/office/drawing/2014/main" id="{09005782-A83A-9BE8-6074-B311A5FF1A49}"/>
              </a:ext>
            </a:extLst>
          </p:cNvPr>
          <p:cNvSpPr txBox="1"/>
          <p:nvPr/>
        </p:nvSpPr>
        <p:spPr>
          <a:xfrm>
            <a:off x="5669286" y="6457890"/>
            <a:ext cx="1968058" cy="400110"/>
          </a:xfrm>
          <a:prstGeom prst="rect">
            <a:avLst/>
          </a:prstGeom>
          <a:noFill/>
        </p:spPr>
        <p:txBody>
          <a:bodyPr wrap="square">
            <a:spAutoFit/>
          </a:bodyPr>
          <a:lstStyle/>
          <a:p>
            <a:r>
              <a:rPr lang="en-CA" sz="2000">
                <a:solidFill>
                  <a:schemeClr val="accent1"/>
                </a:solidFill>
                <a:latin typeface="Avenir" panose="02000503020000020003" pitchFamily="2" charset="0"/>
              </a:rPr>
              <a:t>Room Network</a:t>
            </a:r>
          </a:p>
        </p:txBody>
      </p:sp>
      <mc:AlternateContent xmlns:mc="http://schemas.openxmlformats.org/markup-compatibility/2006">
        <mc:Choice xmlns:am3d="http://schemas.microsoft.com/office/drawing/2017/model3d" Requires="am3d">
          <p:graphicFrame>
            <p:nvGraphicFramePr>
              <p:cNvPr id="11" name="3D Model 10" descr="Couch Sofa 2">
                <a:extLst>
                  <a:ext uri="{FF2B5EF4-FFF2-40B4-BE49-F238E27FC236}">
                    <a16:creationId xmlns:a16="http://schemas.microsoft.com/office/drawing/2014/main" id="{3A5DF54E-1EA3-815F-DB7C-B38179AE54B5}"/>
                  </a:ext>
                </a:extLst>
              </p:cNvPr>
              <p:cNvGraphicFramePr>
                <a:graphicFrameLocks noChangeAspect="1"/>
              </p:cNvGraphicFramePr>
              <p:nvPr>
                <p:extLst>
                  <p:ext uri="{D42A27DB-BD31-4B8C-83A1-F6EECF244321}">
                    <p14:modId xmlns:p14="http://schemas.microsoft.com/office/powerpoint/2010/main" val="2640883393"/>
                  </p:ext>
                </p:extLst>
              </p:nvPr>
            </p:nvGraphicFramePr>
            <p:xfrm>
              <a:off x="2128630" y="6938183"/>
              <a:ext cx="8138704" cy="7122953"/>
            </p:xfrm>
            <a:graphic>
              <a:graphicData uri="http://schemas.microsoft.com/office/drawing/2017/model3d">
                <am3d:model3d r:embed="rId10">
                  <am3d:spPr>
                    <a:xfrm>
                      <a:off x="0" y="0"/>
                      <a:ext cx="8138704" cy="7122953"/>
                    </a:xfrm>
                    <a:prstGeom prst="rect">
                      <a:avLst/>
                    </a:prstGeom>
                  </am3d:spPr>
                  <am3d:camera>
                    <am3d:pos x="0" y="0" z="57112534"/>
                    <am3d:up dx="0" dy="36000000" dz="0"/>
                    <am3d:lookAt x="0" y="0" z="0"/>
                    <am3d:perspective fov="2700000"/>
                  </am3d:camera>
                  <am3d:trans>
                    <am3d:meterPerModelUnit n="526315" d="1000000"/>
                    <am3d:preTrans dx="0" dy="729" dz="0"/>
                    <am3d:scale>
                      <am3d:sx n="1000000" d="1000000"/>
                      <am3d:sy n="1000000" d="1000000"/>
                      <am3d:sz n="1000000" d="1000000"/>
                    </am3d:scale>
                    <am3d:rot ax="5073615" ay="-221663" az="-2044882"/>
                    <am3d:postTrans dx="0" dy="0" dz="0"/>
                  </am3d:trans>
                  <am3d:raster rName="Office3DRenderer" rVer="16.0.8326">
                    <am3d:blip r:embed="rId11"/>
                  </am3d:raster>
                  <am3d:objViewport viewportSz="83672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Couch Sofa 2">
                <a:extLst>
                  <a:ext uri="{FF2B5EF4-FFF2-40B4-BE49-F238E27FC236}">
                    <a16:creationId xmlns:a16="http://schemas.microsoft.com/office/drawing/2014/main" id="{3A5DF54E-1EA3-815F-DB7C-B38179AE54B5}"/>
                  </a:ext>
                </a:extLst>
              </p:cNvPr>
              <p:cNvPicPr>
                <a:picLocks noGrp="1" noRot="1" noChangeAspect="1" noMove="1" noResize="1" noEditPoints="1" noAdjustHandles="1" noChangeArrowheads="1" noChangeShapeType="1" noCrop="1"/>
              </p:cNvPicPr>
              <p:nvPr/>
            </p:nvPicPr>
            <p:blipFill>
              <a:blip r:embed="rId11"/>
              <a:stretch>
                <a:fillRect/>
              </a:stretch>
            </p:blipFill>
            <p:spPr>
              <a:xfrm>
                <a:off x="2128630" y="6938183"/>
                <a:ext cx="8138704" cy="7122953"/>
              </a:xfrm>
              <a:prstGeom prst="rect">
                <a:avLst/>
              </a:prstGeom>
            </p:spPr>
          </p:pic>
        </mc:Fallback>
      </mc:AlternateContent>
      <p:sp>
        <p:nvSpPr>
          <p:cNvPr id="12" name="TextBox 11">
            <a:extLst>
              <a:ext uri="{FF2B5EF4-FFF2-40B4-BE49-F238E27FC236}">
                <a16:creationId xmlns:a16="http://schemas.microsoft.com/office/drawing/2014/main" id="{DE4A9AA5-1AF5-4498-19E5-C3707AB64FCA}"/>
              </a:ext>
            </a:extLst>
          </p:cNvPr>
          <p:cNvSpPr txBox="1"/>
          <p:nvPr/>
        </p:nvSpPr>
        <p:spPr>
          <a:xfrm>
            <a:off x="9785587" y="6463154"/>
            <a:ext cx="2619543"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Key Takeaways</a:t>
            </a:r>
          </a:p>
        </p:txBody>
      </p:sp>
      <p:sp>
        <p:nvSpPr>
          <p:cNvPr id="13" name="TextBox 12">
            <a:extLst>
              <a:ext uri="{FF2B5EF4-FFF2-40B4-BE49-F238E27FC236}">
                <a16:creationId xmlns:a16="http://schemas.microsoft.com/office/drawing/2014/main" id="{8E643F97-EA75-61AD-0B0E-635A0221E841}"/>
              </a:ext>
            </a:extLst>
          </p:cNvPr>
          <p:cNvSpPr txBox="1"/>
          <p:nvPr/>
        </p:nvSpPr>
        <p:spPr>
          <a:xfrm>
            <a:off x="7822004" y="6459860"/>
            <a:ext cx="1788802" cy="400110"/>
          </a:xfrm>
          <a:prstGeom prst="rect">
            <a:avLst/>
          </a:prstGeom>
          <a:noFill/>
        </p:spPr>
        <p:txBody>
          <a:bodyPr wrap="square">
            <a:spAutoFit/>
          </a:bodyPr>
          <a:lstStyle/>
          <a:p>
            <a:r>
              <a:rPr lang="en-CA" sz="2000">
                <a:solidFill>
                  <a:schemeClr val="accent1"/>
                </a:solidFill>
                <a:latin typeface="Avenir" panose="02000503020000020003" pitchFamily="2" charset="0"/>
              </a:rPr>
              <a:t>Star Schema</a:t>
            </a:r>
          </a:p>
        </p:txBody>
      </p:sp>
    </p:spTree>
    <p:extLst>
      <p:ext uri="{BB962C8B-B14F-4D97-AF65-F5344CB8AC3E}">
        <p14:creationId xmlns:p14="http://schemas.microsoft.com/office/powerpoint/2010/main" val="329113781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C4705E2-CB36-FE4D-73F7-98005C9A394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459" t="34143" r="4301" b="33698"/>
          <a:stretch/>
        </p:blipFill>
        <p:spPr>
          <a:xfrm>
            <a:off x="10079277" y="-960828"/>
            <a:ext cx="2112723" cy="744649"/>
          </a:xfrm>
          <a:prstGeom prst="rect">
            <a:avLst/>
          </a:prstGeom>
        </p:spPr>
      </p:pic>
      <p:sp>
        <p:nvSpPr>
          <p:cNvPr id="3" name="Subtitle 2">
            <a:extLst>
              <a:ext uri="{FF2B5EF4-FFF2-40B4-BE49-F238E27FC236}">
                <a16:creationId xmlns:a16="http://schemas.microsoft.com/office/drawing/2014/main" id="{EB12958F-F61D-15BB-BCC2-3AF62C2FAC6F}"/>
              </a:ext>
            </a:extLst>
          </p:cNvPr>
          <p:cNvSpPr>
            <a:spLocks noGrp="1"/>
          </p:cNvSpPr>
          <p:nvPr>
            <p:ph type="subTitle" idx="1"/>
          </p:nvPr>
        </p:nvSpPr>
        <p:spPr>
          <a:xfrm>
            <a:off x="2112720" y="1382725"/>
            <a:ext cx="7966557" cy="1033022"/>
          </a:xfrm>
        </p:spPr>
        <p:txBody>
          <a:bodyPr anchor="ctr">
            <a:normAutofit/>
          </a:bodyPr>
          <a:lstStyle/>
          <a:p>
            <a:r>
              <a:rPr lang="en-US" sz="4000" b="1">
                <a:solidFill>
                  <a:schemeClr val="accent1"/>
                </a:solidFill>
                <a:latin typeface="Futura" panose="020B0602020204020303" pitchFamily="34" charset="-79"/>
                <a:cs typeface="Futura" panose="020B0602020204020303" pitchFamily="34" charset="-79"/>
              </a:rPr>
              <a:t>Thank You. Any Questions?</a:t>
            </a:r>
            <a:endParaRPr lang="en-US" sz="3200">
              <a:solidFill>
                <a:schemeClr val="accent1"/>
              </a:solidFill>
            </a:endParaRPr>
          </a:p>
        </p:txBody>
      </p:sp>
      <p:pic>
        <p:nvPicPr>
          <p:cNvPr id="11270" name="Picture 6" descr="ERP App Development | IKEA | Appinventiv">
            <a:extLst>
              <a:ext uri="{FF2B5EF4-FFF2-40B4-BE49-F238E27FC236}">
                <a16:creationId xmlns:a16="http://schemas.microsoft.com/office/drawing/2014/main" id="{16D698D6-C16A-2344-085F-46B9F8B1A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8711" y="6865808"/>
            <a:ext cx="9094573" cy="35344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B4B055-8906-D821-2DBE-7AB27527ADE0}"/>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4" name="TextBox 3">
            <a:extLst>
              <a:ext uri="{FF2B5EF4-FFF2-40B4-BE49-F238E27FC236}">
                <a16:creationId xmlns:a16="http://schemas.microsoft.com/office/drawing/2014/main" id="{F03D0B67-C5A1-32C0-565A-9E33E130E19A}"/>
              </a:ext>
            </a:extLst>
          </p:cNvPr>
          <p:cNvSpPr txBox="1"/>
          <p:nvPr/>
        </p:nvSpPr>
        <p:spPr>
          <a:xfrm>
            <a:off x="2711197" y="646179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Mission &amp; Objectives</a:t>
            </a:r>
          </a:p>
        </p:txBody>
      </p:sp>
      <p:sp>
        <p:nvSpPr>
          <p:cNvPr id="6" name="TextBox 5">
            <a:extLst>
              <a:ext uri="{FF2B5EF4-FFF2-40B4-BE49-F238E27FC236}">
                <a16:creationId xmlns:a16="http://schemas.microsoft.com/office/drawing/2014/main" id="{9A79C553-91DB-A45D-A99A-1653EF9F663B}"/>
              </a:ext>
            </a:extLst>
          </p:cNvPr>
          <p:cNvSpPr txBox="1"/>
          <p:nvPr/>
        </p:nvSpPr>
        <p:spPr>
          <a:xfrm>
            <a:off x="5669286" y="6457890"/>
            <a:ext cx="1968058" cy="400110"/>
          </a:xfrm>
          <a:prstGeom prst="rect">
            <a:avLst/>
          </a:prstGeom>
          <a:noFill/>
        </p:spPr>
        <p:txBody>
          <a:bodyPr wrap="square">
            <a:spAutoFit/>
          </a:bodyPr>
          <a:lstStyle/>
          <a:p>
            <a:r>
              <a:rPr lang="en-CA" sz="2000">
                <a:solidFill>
                  <a:schemeClr val="accent1"/>
                </a:solidFill>
                <a:latin typeface="Avenir" panose="02000503020000020003" pitchFamily="2" charset="0"/>
              </a:rPr>
              <a:t>Room Network</a:t>
            </a:r>
          </a:p>
        </p:txBody>
      </p:sp>
      <mc:AlternateContent xmlns:mc="http://schemas.openxmlformats.org/markup-compatibility/2006">
        <mc:Choice xmlns:am3d="http://schemas.microsoft.com/office/drawing/2017/model3d" Requires="am3d">
          <p:graphicFrame>
            <p:nvGraphicFramePr>
              <p:cNvPr id="9" name="3D Model 8" descr="Couch Sofa 2">
                <a:extLst>
                  <a:ext uri="{FF2B5EF4-FFF2-40B4-BE49-F238E27FC236}">
                    <a16:creationId xmlns:a16="http://schemas.microsoft.com/office/drawing/2014/main" id="{D338AC69-7BED-CA73-C049-251B356EEDF3}"/>
                  </a:ext>
                </a:extLst>
              </p:cNvPr>
              <p:cNvGraphicFramePr>
                <a:graphicFrameLocks noChangeAspect="1"/>
              </p:cNvGraphicFramePr>
              <p:nvPr>
                <p:extLst>
                  <p:ext uri="{D42A27DB-BD31-4B8C-83A1-F6EECF244321}">
                    <p14:modId xmlns:p14="http://schemas.microsoft.com/office/powerpoint/2010/main" val="996507422"/>
                  </p:ext>
                </p:extLst>
              </p:nvPr>
            </p:nvGraphicFramePr>
            <p:xfrm>
              <a:off x="2397250" y="1761025"/>
              <a:ext cx="7119813" cy="4507252"/>
            </p:xfrm>
            <a:graphic>
              <a:graphicData uri="http://schemas.microsoft.com/office/drawing/2017/model3d">
                <am3d:model3d r:embed="rId5">
                  <am3d:spPr>
                    <a:xfrm>
                      <a:off x="0" y="0"/>
                      <a:ext cx="7119813" cy="4507252"/>
                    </a:xfrm>
                    <a:prstGeom prst="rect">
                      <a:avLst/>
                    </a:prstGeom>
                  </am3d:spPr>
                  <am3d:camera>
                    <am3d:pos x="0" y="0" z="57112534"/>
                    <am3d:up dx="0" dy="36000000" dz="0"/>
                    <am3d:lookAt x="0" y="0" z="0"/>
                    <am3d:perspective fov="2700000"/>
                  </am3d:camera>
                  <am3d:trans>
                    <am3d:meterPerModelUnit n="526315" d="1000000"/>
                    <am3d:preTrans dx="0" dy="729" dz="0"/>
                    <am3d:scale>
                      <am3d:sx n="1000000" d="1000000"/>
                      <am3d:sy n="1000000" d="1000000"/>
                      <am3d:sz n="1000000" d="1000000"/>
                    </am3d:scale>
                    <am3d:rot ax="339566" ay="-1374928" az="-132583"/>
                    <am3d:postTrans dx="0" dy="0" dz="0"/>
                  </am3d:trans>
                  <am3d:raster rName="Office3DRenderer" rVer="16.0.8326">
                    <am3d:blip r:embed="rId6"/>
                  </am3d:raster>
                  <am3d:objViewport viewportSz="83432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uch Sofa 2">
                <a:extLst>
                  <a:ext uri="{FF2B5EF4-FFF2-40B4-BE49-F238E27FC236}">
                    <a16:creationId xmlns:a16="http://schemas.microsoft.com/office/drawing/2014/main" id="{D338AC69-7BED-CA73-C049-251B356EEDF3}"/>
                  </a:ext>
                </a:extLst>
              </p:cNvPr>
              <p:cNvPicPr>
                <a:picLocks noGrp="1" noRot="1" noChangeAspect="1" noMove="1" noResize="1" noEditPoints="1" noAdjustHandles="1" noChangeArrowheads="1" noChangeShapeType="1" noCrop="1"/>
              </p:cNvPicPr>
              <p:nvPr/>
            </p:nvPicPr>
            <p:blipFill>
              <a:blip r:embed="rId6"/>
              <a:stretch>
                <a:fillRect/>
              </a:stretch>
            </p:blipFill>
            <p:spPr>
              <a:xfrm>
                <a:off x="2397250" y="1761025"/>
                <a:ext cx="7119813" cy="4507252"/>
              </a:xfrm>
              <a:prstGeom prst="rect">
                <a:avLst/>
              </a:prstGeom>
            </p:spPr>
          </p:pic>
        </mc:Fallback>
      </mc:AlternateContent>
      <p:sp>
        <p:nvSpPr>
          <p:cNvPr id="10" name="TextBox 9">
            <a:extLst>
              <a:ext uri="{FF2B5EF4-FFF2-40B4-BE49-F238E27FC236}">
                <a16:creationId xmlns:a16="http://schemas.microsoft.com/office/drawing/2014/main" id="{8022E746-BF58-7874-9118-7A0DB90D5A67}"/>
              </a:ext>
            </a:extLst>
          </p:cNvPr>
          <p:cNvSpPr txBox="1"/>
          <p:nvPr/>
        </p:nvSpPr>
        <p:spPr>
          <a:xfrm>
            <a:off x="9785587" y="6463154"/>
            <a:ext cx="2619543"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Key Takeaways</a:t>
            </a:r>
          </a:p>
        </p:txBody>
      </p:sp>
      <p:sp>
        <p:nvSpPr>
          <p:cNvPr id="11" name="TextBox 10">
            <a:extLst>
              <a:ext uri="{FF2B5EF4-FFF2-40B4-BE49-F238E27FC236}">
                <a16:creationId xmlns:a16="http://schemas.microsoft.com/office/drawing/2014/main" id="{FB3A431D-2014-61FE-A811-2AF1666A2810}"/>
              </a:ext>
            </a:extLst>
          </p:cNvPr>
          <p:cNvSpPr txBox="1"/>
          <p:nvPr/>
        </p:nvSpPr>
        <p:spPr>
          <a:xfrm>
            <a:off x="7822004" y="6459860"/>
            <a:ext cx="1788802" cy="400110"/>
          </a:xfrm>
          <a:prstGeom prst="rect">
            <a:avLst/>
          </a:prstGeom>
          <a:noFill/>
        </p:spPr>
        <p:txBody>
          <a:bodyPr wrap="square">
            <a:spAutoFit/>
          </a:bodyPr>
          <a:lstStyle/>
          <a:p>
            <a:r>
              <a:rPr lang="en-CA" sz="2000">
                <a:solidFill>
                  <a:schemeClr val="accent1"/>
                </a:solidFill>
                <a:latin typeface="Avenir" panose="02000503020000020003" pitchFamily="2" charset="0"/>
              </a:rPr>
              <a:t>Star Schema</a:t>
            </a:r>
          </a:p>
        </p:txBody>
      </p:sp>
    </p:spTree>
    <p:extLst>
      <p:ext uri="{BB962C8B-B14F-4D97-AF65-F5344CB8AC3E}">
        <p14:creationId xmlns:p14="http://schemas.microsoft.com/office/powerpoint/2010/main" val="20156828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4A61AD7-2ED9-628D-5073-DCBDE8487D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77"/>
          <a:stretch/>
        </p:blipFill>
        <p:spPr bwMode="auto">
          <a:xfrm>
            <a:off x="1901952" y="1499781"/>
            <a:ext cx="9114413" cy="47742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4044227-FEE9-E15B-2F78-86526B532AA2}"/>
              </a:ext>
            </a:extLst>
          </p:cNvPr>
          <p:cNvSpPr/>
          <p:nvPr/>
        </p:nvSpPr>
        <p:spPr>
          <a:xfrm>
            <a:off x="9005453" y="1268444"/>
            <a:ext cx="2725629" cy="961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25ED509-B1D0-46CA-C9AA-99743A4E9399}"/>
              </a:ext>
            </a:extLst>
          </p:cNvPr>
          <p:cNvSpPr>
            <a:spLocks noGrp="1"/>
          </p:cNvSpPr>
          <p:nvPr>
            <p:ph type="title"/>
          </p:nvPr>
        </p:nvSpPr>
        <p:spPr/>
        <p:txBody>
          <a:bodyPr/>
          <a:lstStyle/>
          <a:p>
            <a:r>
              <a:rPr lang="en-US"/>
              <a:t>Appendix: Full EERD</a:t>
            </a:r>
          </a:p>
        </p:txBody>
      </p:sp>
    </p:spTree>
    <p:extLst>
      <p:ext uri="{BB962C8B-B14F-4D97-AF65-F5344CB8AC3E}">
        <p14:creationId xmlns:p14="http://schemas.microsoft.com/office/powerpoint/2010/main" val="1552528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5ED509-B1D0-46CA-C9AA-99743A4E9399}"/>
              </a:ext>
            </a:extLst>
          </p:cNvPr>
          <p:cNvSpPr>
            <a:spLocks noGrp="1"/>
          </p:cNvSpPr>
          <p:nvPr>
            <p:ph type="title"/>
          </p:nvPr>
        </p:nvSpPr>
        <p:spPr>
          <a:xfrm>
            <a:off x="1802779" y="38173"/>
            <a:ext cx="10515600" cy="1325563"/>
          </a:xfrm>
        </p:spPr>
        <p:txBody>
          <a:bodyPr/>
          <a:lstStyle/>
          <a:p>
            <a:r>
              <a:rPr lang="en-US" dirty="0"/>
              <a:t>Appendix: </a:t>
            </a:r>
            <a:br>
              <a:rPr lang="en-US" dirty="0"/>
            </a:br>
            <a:r>
              <a:rPr lang="en-US" dirty="0"/>
              <a:t>INVOICE</a:t>
            </a:r>
          </a:p>
        </p:txBody>
      </p:sp>
      <p:pic>
        <p:nvPicPr>
          <p:cNvPr id="2" name="Picture 1" descr="A black and white image of a person's face&#10;&#10;Description automatically generated with low confidence">
            <a:extLst>
              <a:ext uri="{FF2B5EF4-FFF2-40B4-BE49-F238E27FC236}">
                <a16:creationId xmlns:a16="http://schemas.microsoft.com/office/drawing/2014/main" id="{AE292589-F52D-FA65-D185-DF410CD1AC86}"/>
              </a:ext>
            </a:extLst>
          </p:cNvPr>
          <p:cNvPicPr>
            <a:picLocks noChangeAspect="1"/>
          </p:cNvPicPr>
          <p:nvPr/>
        </p:nvPicPr>
        <p:blipFill>
          <a:blip r:embed="rId3"/>
          <a:stretch>
            <a:fillRect/>
          </a:stretch>
        </p:blipFill>
        <p:spPr>
          <a:xfrm>
            <a:off x="7650416" y="171441"/>
            <a:ext cx="368300" cy="609600"/>
          </a:xfrm>
          <a:prstGeom prst="rect">
            <a:avLst/>
          </a:prstGeom>
        </p:spPr>
      </p:pic>
      <p:sp>
        <p:nvSpPr>
          <p:cNvPr id="4" name="Google Shape;64;p13">
            <a:extLst>
              <a:ext uri="{FF2B5EF4-FFF2-40B4-BE49-F238E27FC236}">
                <a16:creationId xmlns:a16="http://schemas.microsoft.com/office/drawing/2014/main" id="{682C5D5D-33D9-F3C6-61A0-862F5D7E67FE}"/>
              </a:ext>
            </a:extLst>
          </p:cNvPr>
          <p:cNvSpPr txBox="1"/>
          <p:nvPr/>
        </p:nvSpPr>
        <p:spPr>
          <a:xfrm>
            <a:off x="8010971" y="266032"/>
            <a:ext cx="2030667"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600" b="1" dirty="0">
                <a:latin typeface="Poppins" pitchFamily="2" charset="77"/>
                <a:ea typeface="Oswald"/>
                <a:cs typeface="Poppins" pitchFamily="2" charset="77"/>
                <a:sym typeface="Oswald"/>
              </a:rPr>
              <a:t>See Beyond Consulting Group</a:t>
            </a:r>
            <a:endParaRPr sz="1600" b="1" dirty="0">
              <a:latin typeface="Poppins" pitchFamily="2" charset="77"/>
              <a:ea typeface="Oswald"/>
              <a:cs typeface="Poppins" pitchFamily="2" charset="77"/>
              <a:sym typeface="Oswald"/>
            </a:endParaRPr>
          </a:p>
        </p:txBody>
      </p:sp>
      <p:pic>
        <p:nvPicPr>
          <p:cNvPr id="13" name="Picture 12">
            <a:extLst>
              <a:ext uri="{FF2B5EF4-FFF2-40B4-BE49-F238E27FC236}">
                <a16:creationId xmlns:a16="http://schemas.microsoft.com/office/drawing/2014/main" id="{AC0F2E88-6F82-FAA9-8F79-D851B6A5B709}"/>
              </a:ext>
            </a:extLst>
          </p:cNvPr>
          <p:cNvPicPr>
            <a:picLocks noChangeAspect="1"/>
          </p:cNvPicPr>
          <p:nvPr/>
        </p:nvPicPr>
        <p:blipFill>
          <a:blip r:embed="rId4"/>
          <a:stretch>
            <a:fillRect/>
          </a:stretch>
        </p:blipFill>
        <p:spPr>
          <a:xfrm>
            <a:off x="0" y="0"/>
            <a:ext cx="6174024" cy="6858000"/>
          </a:xfrm>
          <a:prstGeom prst="rect">
            <a:avLst/>
          </a:prstGeom>
        </p:spPr>
      </p:pic>
    </p:spTree>
    <p:extLst>
      <p:ext uri="{BB962C8B-B14F-4D97-AF65-F5344CB8AC3E}">
        <p14:creationId xmlns:p14="http://schemas.microsoft.com/office/powerpoint/2010/main" val="36598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CE91540-A623-A27C-1F64-F004A6F16DD3}"/>
              </a:ext>
            </a:extLst>
          </p:cNvPr>
          <p:cNvSpPr/>
          <p:nvPr/>
        </p:nvSpPr>
        <p:spPr>
          <a:xfrm>
            <a:off x="9405257" y="15838"/>
            <a:ext cx="2786743" cy="6412122"/>
          </a:xfrm>
          <a:prstGeom prst="rect">
            <a:avLst/>
          </a:prstGeom>
          <a:solidFill>
            <a:srgbClr val="0058AA">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22" name="Picture 2" descr="9 Tips for Taking Apart, Moving and Reassembling Ikea Furniture - Homeli">
            <a:extLst>
              <a:ext uri="{FF2B5EF4-FFF2-40B4-BE49-F238E27FC236}">
                <a16:creationId xmlns:a16="http://schemas.microsoft.com/office/drawing/2014/main" id="{8D9F9A87-ED04-2BE0-A770-27AE8BADA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995" y="1027906"/>
            <a:ext cx="4968172" cy="49681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7182AE-21A4-AA45-48E7-93C673ECB99E}"/>
              </a:ext>
            </a:extLst>
          </p:cNvPr>
          <p:cNvSpPr>
            <a:spLocks noGrp="1"/>
          </p:cNvSpPr>
          <p:nvPr>
            <p:ph type="title"/>
          </p:nvPr>
        </p:nvSpPr>
        <p:spPr/>
        <p:txBody>
          <a:bodyPr/>
          <a:lstStyle/>
          <a:p>
            <a:r>
              <a:rPr lang="en-CA" dirty="0"/>
              <a:t>Agenda</a:t>
            </a:r>
            <a:endParaRPr lang="en-US" dirty="0"/>
          </a:p>
        </p:txBody>
      </p:sp>
      <p:sp>
        <p:nvSpPr>
          <p:cNvPr id="4" name="Rounded Rectangle 3">
            <a:extLst>
              <a:ext uri="{FF2B5EF4-FFF2-40B4-BE49-F238E27FC236}">
                <a16:creationId xmlns:a16="http://schemas.microsoft.com/office/drawing/2014/main" id="{E17E4559-4E0B-4C0D-E0F1-D34A438F8A85}"/>
              </a:ext>
            </a:extLst>
          </p:cNvPr>
          <p:cNvSpPr/>
          <p:nvPr/>
        </p:nvSpPr>
        <p:spPr>
          <a:xfrm>
            <a:off x="838206" y="1632046"/>
            <a:ext cx="4430145"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ounded Rectangle 4">
            <a:extLst>
              <a:ext uri="{FF2B5EF4-FFF2-40B4-BE49-F238E27FC236}">
                <a16:creationId xmlns:a16="http://schemas.microsoft.com/office/drawing/2014/main" id="{5A003DBA-5969-3486-ED4A-F2B63971FDEE}"/>
              </a:ext>
            </a:extLst>
          </p:cNvPr>
          <p:cNvSpPr/>
          <p:nvPr/>
        </p:nvSpPr>
        <p:spPr>
          <a:xfrm>
            <a:off x="838205" y="2598267"/>
            <a:ext cx="5020831"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ounded Rectangle 5">
            <a:extLst>
              <a:ext uri="{FF2B5EF4-FFF2-40B4-BE49-F238E27FC236}">
                <a16:creationId xmlns:a16="http://schemas.microsoft.com/office/drawing/2014/main" id="{A2D674DC-1BE5-04CE-8C40-592627BCB45D}"/>
              </a:ext>
            </a:extLst>
          </p:cNvPr>
          <p:cNvSpPr/>
          <p:nvPr/>
        </p:nvSpPr>
        <p:spPr>
          <a:xfrm>
            <a:off x="838203" y="3564488"/>
            <a:ext cx="5611517"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ounded Rectangle 6">
            <a:extLst>
              <a:ext uri="{FF2B5EF4-FFF2-40B4-BE49-F238E27FC236}">
                <a16:creationId xmlns:a16="http://schemas.microsoft.com/office/drawing/2014/main" id="{0431F3F9-B2AD-CE48-5DCE-19E4E49DFF0A}"/>
              </a:ext>
            </a:extLst>
          </p:cNvPr>
          <p:cNvSpPr/>
          <p:nvPr/>
        </p:nvSpPr>
        <p:spPr>
          <a:xfrm>
            <a:off x="838202" y="4530709"/>
            <a:ext cx="6202203"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ounded Rectangle 7">
            <a:extLst>
              <a:ext uri="{FF2B5EF4-FFF2-40B4-BE49-F238E27FC236}">
                <a16:creationId xmlns:a16="http://schemas.microsoft.com/office/drawing/2014/main" id="{B8E8BF26-C1E1-C467-B602-1064817D4781}"/>
              </a:ext>
            </a:extLst>
          </p:cNvPr>
          <p:cNvSpPr/>
          <p:nvPr/>
        </p:nvSpPr>
        <p:spPr>
          <a:xfrm>
            <a:off x="838200" y="5496930"/>
            <a:ext cx="6792889"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9CD3B439-ED25-BB64-DD4A-5A08D143761F}"/>
              </a:ext>
            </a:extLst>
          </p:cNvPr>
          <p:cNvSpPr/>
          <p:nvPr/>
        </p:nvSpPr>
        <p:spPr>
          <a:xfrm>
            <a:off x="987211" y="1771813"/>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1</a:t>
            </a:r>
          </a:p>
        </p:txBody>
      </p:sp>
      <p:sp>
        <p:nvSpPr>
          <p:cNvPr id="11" name="Oval 10">
            <a:extLst>
              <a:ext uri="{FF2B5EF4-FFF2-40B4-BE49-F238E27FC236}">
                <a16:creationId xmlns:a16="http://schemas.microsoft.com/office/drawing/2014/main" id="{85B31D37-7086-CD18-420B-243228A9C6F0}"/>
              </a:ext>
            </a:extLst>
          </p:cNvPr>
          <p:cNvSpPr/>
          <p:nvPr/>
        </p:nvSpPr>
        <p:spPr>
          <a:xfrm>
            <a:off x="987211" y="2738034"/>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2</a:t>
            </a:r>
          </a:p>
        </p:txBody>
      </p:sp>
      <p:sp>
        <p:nvSpPr>
          <p:cNvPr id="13" name="Oval 12">
            <a:extLst>
              <a:ext uri="{FF2B5EF4-FFF2-40B4-BE49-F238E27FC236}">
                <a16:creationId xmlns:a16="http://schemas.microsoft.com/office/drawing/2014/main" id="{8E42DDAC-9F21-746F-B37E-E4A984A49780}"/>
              </a:ext>
            </a:extLst>
          </p:cNvPr>
          <p:cNvSpPr/>
          <p:nvPr/>
        </p:nvSpPr>
        <p:spPr>
          <a:xfrm>
            <a:off x="991301" y="3703198"/>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3</a:t>
            </a:r>
            <a:endParaRPr lang="en-CA" sz="2400" b="1">
              <a:solidFill>
                <a:srgbClr val="EA4D3C"/>
              </a:solidFill>
              <a:latin typeface="Avenir Black" panose="02000503020000020003" pitchFamily="2" charset="0"/>
            </a:endParaRPr>
          </a:p>
        </p:txBody>
      </p:sp>
      <p:sp>
        <p:nvSpPr>
          <p:cNvPr id="15" name="Oval 14">
            <a:extLst>
              <a:ext uri="{FF2B5EF4-FFF2-40B4-BE49-F238E27FC236}">
                <a16:creationId xmlns:a16="http://schemas.microsoft.com/office/drawing/2014/main" id="{4CAD470C-4808-9F03-B97F-5599EE55B5C9}"/>
              </a:ext>
            </a:extLst>
          </p:cNvPr>
          <p:cNvSpPr/>
          <p:nvPr/>
        </p:nvSpPr>
        <p:spPr>
          <a:xfrm>
            <a:off x="995391" y="4668362"/>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4</a:t>
            </a:r>
            <a:endParaRPr lang="en-CA" sz="2400" b="1">
              <a:solidFill>
                <a:srgbClr val="EA4D3C"/>
              </a:solidFill>
              <a:latin typeface="Avenir Black" panose="02000503020000020003" pitchFamily="2" charset="0"/>
            </a:endParaRPr>
          </a:p>
        </p:txBody>
      </p:sp>
      <p:sp>
        <p:nvSpPr>
          <p:cNvPr id="17" name="Oval 16">
            <a:extLst>
              <a:ext uri="{FF2B5EF4-FFF2-40B4-BE49-F238E27FC236}">
                <a16:creationId xmlns:a16="http://schemas.microsoft.com/office/drawing/2014/main" id="{CD4AC09C-2FDD-DC44-90BF-67EC73BA5BB3}"/>
              </a:ext>
            </a:extLst>
          </p:cNvPr>
          <p:cNvSpPr/>
          <p:nvPr/>
        </p:nvSpPr>
        <p:spPr>
          <a:xfrm>
            <a:off x="999481" y="5633526"/>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5</a:t>
            </a:r>
            <a:endParaRPr lang="en-CA" sz="2400" b="1">
              <a:solidFill>
                <a:srgbClr val="EA4D3C"/>
              </a:solidFill>
              <a:latin typeface="Avenir Black" panose="02000503020000020003" pitchFamily="2" charset="0"/>
            </a:endParaRPr>
          </a:p>
        </p:txBody>
      </p:sp>
      <p:sp>
        <p:nvSpPr>
          <p:cNvPr id="19" name="TextBox 18">
            <a:extLst>
              <a:ext uri="{FF2B5EF4-FFF2-40B4-BE49-F238E27FC236}">
                <a16:creationId xmlns:a16="http://schemas.microsoft.com/office/drawing/2014/main" id="{7A7A7416-8E32-A60B-1383-0709B17AB9FA}"/>
              </a:ext>
            </a:extLst>
          </p:cNvPr>
          <p:cNvSpPr txBox="1"/>
          <p:nvPr/>
        </p:nvSpPr>
        <p:spPr>
          <a:xfrm>
            <a:off x="1670594" y="1763878"/>
            <a:ext cx="3998692"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Problem Overview</a:t>
            </a:r>
          </a:p>
        </p:txBody>
      </p:sp>
      <p:sp>
        <p:nvSpPr>
          <p:cNvPr id="20" name="TextBox 19">
            <a:extLst>
              <a:ext uri="{FF2B5EF4-FFF2-40B4-BE49-F238E27FC236}">
                <a16:creationId xmlns:a16="http://schemas.microsoft.com/office/drawing/2014/main" id="{F7E6B207-CBA4-D5DF-CD54-DE870F5AC2C8}"/>
              </a:ext>
            </a:extLst>
          </p:cNvPr>
          <p:cNvSpPr txBox="1"/>
          <p:nvPr/>
        </p:nvSpPr>
        <p:spPr>
          <a:xfrm>
            <a:off x="1670593" y="2758648"/>
            <a:ext cx="4425411"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Mission &amp; Objectives</a:t>
            </a:r>
          </a:p>
        </p:txBody>
      </p:sp>
      <p:sp>
        <p:nvSpPr>
          <p:cNvPr id="21" name="TextBox 20">
            <a:extLst>
              <a:ext uri="{FF2B5EF4-FFF2-40B4-BE49-F238E27FC236}">
                <a16:creationId xmlns:a16="http://schemas.microsoft.com/office/drawing/2014/main" id="{E8CD447F-3C51-6970-5F2A-B60EC6F56131}"/>
              </a:ext>
            </a:extLst>
          </p:cNvPr>
          <p:cNvSpPr txBox="1"/>
          <p:nvPr/>
        </p:nvSpPr>
        <p:spPr>
          <a:xfrm>
            <a:off x="1670594" y="3698610"/>
            <a:ext cx="4425406"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Room Network</a:t>
            </a:r>
          </a:p>
        </p:txBody>
      </p:sp>
      <p:sp>
        <p:nvSpPr>
          <p:cNvPr id="22" name="TextBox 21">
            <a:extLst>
              <a:ext uri="{FF2B5EF4-FFF2-40B4-BE49-F238E27FC236}">
                <a16:creationId xmlns:a16="http://schemas.microsoft.com/office/drawing/2014/main" id="{9DF0A369-306D-5C56-ACEF-E76FD4B057BB}"/>
              </a:ext>
            </a:extLst>
          </p:cNvPr>
          <p:cNvSpPr txBox="1"/>
          <p:nvPr/>
        </p:nvSpPr>
        <p:spPr>
          <a:xfrm>
            <a:off x="1653986" y="4662541"/>
            <a:ext cx="5626682" cy="461665"/>
          </a:xfrm>
          <a:prstGeom prst="rect">
            <a:avLst/>
          </a:prstGeom>
          <a:noFill/>
        </p:spPr>
        <p:txBody>
          <a:bodyPr wrap="square" lIns="91440" tIns="45720" rIns="91440" bIns="45720" anchor="t">
            <a:spAutoFit/>
          </a:bodyPr>
          <a:lstStyle/>
          <a:p>
            <a:r>
              <a:rPr lang="en-CA" sz="2400" b="1">
                <a:solidFill>
                  <a:schemeClr val="accent1"/>
                </a:solidFill>
                <a:latin typeface="Avenir Black"/>
              </a:rPr>
              <a:t>Star Schema</a:t>
            </a:r>
          </a:p>
        </p:txBody>
      </p:sp>
      <p:sp>
        <p:nvSpPr>
          <p:cNvPr id="23" name="TextBox 22">
            <a:extLst>
              <a:ext uri="{FF2B5EF4-FFF2-40B4-BE49-F238E27FC236}">
                <a16:creationId xmlns:a16="http://schemas.microsoft.com/office/drawing/2014/main" id="{D4F8445E-D58B-ED4B-2E53-9C6A721D36DA}"/>
              </a:ext>
            </a:extLst>
          </p:cNvPr>
          <p:cNvSpPr txBox="1"/>
          <p:nvPr/>
        </p:nvSpPr>
        <p:spPr>
          <a:xfrm>
            <a:off x="1670593" y="5622267"/>
            <a:ext cx="5279401"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Key Takeaways</a:t>
            </a:r>
          </a:p>
        </p:txBody>
      </p:sp>
      <p:pic>
        <p:nvPicPr>
          <p:cNvPr id="3" name="Picture 2">
            <a:extLst>
              <a:ext uri="{FF2B5EF4-FFF2-40B4-BE49-F238E27FC236}">
                <a16:creationId xmlns:a16="http://schemas.microsoft.com/office/drawing/2014/main" id="{7D2567F8-A8AF-AF26-7379-7F5AA62C7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7168" y="185738"/>
            <a:ext cx="1748526" cy="6994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ABFDC9A-9263-54F6-7C2F-B379197949CC}"/>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16" name="TextBox 15">
            <a:extLst>
              <a:ext uri="{FF2B5EF4-FFF2-40B4-BE49-F238E27FC236}">
                <a16:creationId xmlns:a16="http://schemas.microsoft.com/office/drawing/2014/main" id="{65201E5C-5A43-7BA9-1BFC-F0128E24D992}"/>
              </a:ext>
            </a:extLst>
          </p:cNvPr>
          <p:cNvSpPr txBox="1"/>
          <p:nvPr/>
        </p:nvSpPr>
        <p:spPr>
          <a:xfrm>
            <a:off x="7822004" y="6459860"/>
            <a:ext cx="1788802" cy="400110"/>
          </a:xfrm>
          <a:prstGeom prst="rect">
            <a:avLst/>
          </a:prstGeom>
          <a:noFill/>
        </p:spPr>
        <p:txBody>
          <a:bodyPr wrap="square">
            <a:spAutoFit/>
          </a:bodyPr>
          <a:lstStyle/>
          <a:p>
            <a:r>
              <a:rPr lang="en-CA" sz="2000" dirty="0">
                <a:solidFill>
                  <a:schemeClr val="accent1"/>
                </a:solidFill>
                <a:latin typeface="Avenir" panose="02000503020000020003" pitchFamily="2" charset="0"/>
              </a:rPr>
              <a:t>Star Schema</a:t>
            </a:r>
          </a:p>
        </p:txBody>
      </p:sp>
      <p:sp>
        <p:nvSpPr>
          <p:cNvPr id="18" name="TextBox 17">
            <a:extLst>
              <a:ext uri="{FF2B5EF4-FFF2-40B4-BE49-F238E27FC236}">
                <a16:creationId xmlns:a16="http://schemas.microsoft.com/office/drawing/2014/main" id="{EAFECA75-FCD8-F2DD-6ACC-3132B6E2E9A5}"/>
              </a:ext>
            </a:extLst>
          </p:cNvPr>
          <p:cNvSpPr txBox="1"/>
          <p:nvPr/>
        </p:nvSpPr>
        <p:spPr>
          <a:xfrm>
            <a:off x="9785587" y="6463154"/>
            <a:ext cx="2619543" cy="400110"/>
          </a:xfrm>
          <a:prstGeom prst="rect">
            <a:avLst/>
          </a:prstGeom>
          <a:noFill/>
        </p:spPr>
        <p:txBody>
          <a:bodyPr wrap="square">
            <a:spAutoFit/>
          </a:bodyPr>
          <a:lstStyle/>
          <a:p>
            <a:r>
              <a:rPr lang="en-CA" sz="2000" dirty="0">
                <a:solidFill>
                  <a:schemeClr val="accent1"/>
                </a:solidFill>
                <a:latin typeface="Avenir" panose="02000503020000020003" pitchFamily="2" charset="0"/>
              </a:rPr>
              <a:t>Key Takeaways</a:t>
            </a:r>
          </a:p>
        </p:txBody>
      </p:sp>
      <p:pic>
        <p:nvPicPr>
          <p:cNvPr id="31" name="Picture 30" descr="Graphical user interface&#10;&#10;Description automatically generated">
            <a:extLst>
              <a:ext uri="{FF2B5EF4-FFF2-40B4-BE49-F238E27FC236}">
                <a16:creationId xmlns:a16="http://schemas.microsoft.com/office/drawing/2014/main" id="{14816FE4-08BC-A00D-9770-CD67DDC646D9}"/>
              </a:ext>
            </a:extLst>
          </p:cNvPr>
          <p:cNvPicPr>
            <a:picLocks noChangeAspect="1"/>
          </p:cNvPicPr>
          <p:nvPr/>
        </p:nvPicPr>
        <p:blipFill>
          <a:blip r:embed="rId5"/>
          <a:stretch>
            <a:fillRect/>
          </a:stretch>
        </p:blipFill>
        <p:spPr>
          <a:xfrm>
            <a:off x="838200" y="7000297"/>
            <a:ext cx="3325091" cy="2149378"/>
          </a:xfrm>
          <a:prstGeom prst="rect">
            <a:avLst/>
          </a:prstGeom>
          <a:ln w="19050">
            <a:solidFill>
              <a:schemeClr val="accent1"/>
            </a:solidFill>
          </a:ln>
        </p:spPr>
      </p:pic>
      <p:pic>
        <p:nvPicPr>
          <p:cNvPr id="32" name="Picture 31" descr="Graphical user interface, application, website&#10;&#10;Description automatically generated">
            <a:extLst>
              <a:ext uri="{FF2B5EF4-FFF2-40B4-BE49-F238E27FC236}">
                <a16:creationId xmlns:a16="http://schemas.microsoft.com/office/drawing/2014/main" id="{7DEFEA8A-A6EC-C6D0-D0CD-44C65518DA87}"/>
              </a:ext>
            </a:extLst>
          </p:cNvPr>
          <p:cNvPicPr>
            <a:picLocks noChangeAspect="1"/>
          </p:cNvPicPr>
          <p:nvPr/>
        </p:nvPicPr>
        <p:blipFill>
          <a:blip r:embed="rId6"/>
          <a:stretch>
            <a:fillRect/>
          </a:stretch>
        </p:blipFill>
        <p:spPr>
          <a:xfrm>
            <a:off x="7917872" y="7000296"/>
            <a:ext cx="3325091" cy="2149379"/>
          </a:xfrm>
          <a:prstGeom prst="rect">
            <a:avLst/>
          </a:prstGeom>
          <a:ln w="19050">
            <a:solidFill>
              <a:schemeClr val="accent1"/>
            </a:solidFill>
          </a:ln>
        </p:spPr>
      </p:pic>
      <p:pic>
        <p:nvPicPr>
          <p:cNvPr id="33" name="Picture 32" descr="Graphical user interface&#10;&#10;Description automatically generated">
            <a:extLst>
              <a:ext uri="{FF2B5EF4-FFF2-40B4-BE49-F238E27FC236}">
                <a16:creationId xmlns:a16="http://schemas.microsoft.com/office/drawing/2014/main" id="{B6A42215-5E03-3444-C0F2-7BE2FAC3BDA1}"/>
              </a:ext>
            </a:extLst>
          </p:cNvPr>
          <p:cNvPicPr>
            <a:picLocks noChangeAspect="1"/>
          </p:cNvPicPr>
          <p:nvPr/>
        </p:nvPicPr>
        <p:blipFill>
          <a:blip r:embed="rId7"/>
          <a:stretch>
            <a:fillRect/>
          </a:stretch>
        </p:blipFill>
        <p:spPr>
          <a:xfrm>
            <a:off x="4378035" y="7000296"/>
            <a:ext cx="3325091" cy="2149378"/>
          </a:xfrm>
          <a:prstGeom prst="rect">
            <a:avLst/>
          </a:prstGeom>
          <a:ln w="19050">
            <a:solidFill>
              <a:schemeClr val="accent1"/>
            </a:solidFill>
          </a:ln>
        </p:spPr>
      </p:pic>
      <p:sp>
        <p:nvSpPr>
          <p:cNvPr id="34" name="Content Placeholder 2">
            <a:extLst>
              <a:ext uri="{FF2B5EF4-FFF2-40B4-BE49-F238E27FC236}">
                <a16:creationId xmlns:a16="http://schemas.microsoft.com/office/drawing/2014/main" id="{0F163A15-C89E-93EA-1EB4-D52F56CBCDB3}"/>
              </a:ext>
            </a:extLst>
          </p:cNvPr>
          <p:cNvSpPr txBox="1">
            <a:spLocks/>
          </p:cNvSpPr>
          <p:nvPr/>
        </p:nvSpPr>
        <p:spPr>
          <a:xfrm>
            <a:off x="1447800" y="9470200"/>
            <a:ext cx="2105890" cy="49277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000" b="1">
                <a:solidFill>
                  <a:schemeClr val="accent1"/>
                </a:solidFill>
                <a:latin typeface="Avenir Heavy" panose="02000503020000020003" pitchFamily="2" charset="0"/>
              </a:rPr>
              <a:t>Browsing Page</a:t>
            </a:r>
          </a:p>
        </p:txBody>
      </p:sp>
      <p:sp>
        <p:nvSpPr>
          <p:cNvPr id="35" name="Content Placeholder 2">
            <a:extLst>
              <a:ext uri="{FF2B5EF4-FFF2-40B4-BE49-F238E27FC236}">
                <a16:creationId xmlns:a16="http://schemas.microsoft.com/office/drawing/2014/main" id="{C0007E66-9FDD-F832-3694-DD32B99F1AE9}"/>
              </a:ext>
            </a:extLst>
          </p:cNvPr>
          <p:cNvSpPr txBox="1">
            <a:spLocks/>
          </p:cNvSpPr>
          <p:nvPr/>
        </p:nvSpPr>
        <p:spPr>
          <a:xfrm>
            <a:off x="4987636" y="9470200"/>
            <a:ext cx="2105890" cy="49277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000" b="1">
                <a:solidFill>
                  <a:schemeClr val="accent1"/>
                </a:solidFill>
                <a:latin typeface="Avenir Heavy" panose="02000503020000020003" pitchFamily="2" charset="0"/>
              </a:rPr>
              <a:t>Product Page</a:t>
            </a:r>
          </a:p>
        </p:txBody>
      </p:sp>
      <p:sp>
        <p:nvSpPr>
          <p:cNvPr id="36" name="Content Placeholder 2">
            <a:extLst>
              <a:ext uri="{FF2B5EF4-FFF2-40B4-BE49-F238E27FC236}">
                <a16:creationId xmlns:a16="http://schemas.microsoft.com/office/drawing/2014/main" id="{99EFF256-9F56-CCAB-2EF4-D4C9DEF826D1}"/>
              </a:ext>
            </a:extLst>
          </p:cNvPr>
          <p:cNvSpPr txBox="1">
            <a:spLocks/>
          </p:cNvSpPr>
          <p:nvPr/>
        </p:nvSpPr>
        <p:spPr>
          <a:xfrm>
            <a:off x="8527472" y="9472776"/>
            <a:ext cx="2105890" cy="49277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000" b="1">
                <a:solidFill>
                  <a:schemeClr val="accent1"/>
                </a:solidFill>
                <a:latin typeface="Avenir Heavy" panose="02000503020000020003" pitchFamily="2" charset="0"/>
              </a:rPr>
              <a:t>Checkout Page</a:t>
            </a:r>
          </a:p>
        </p:txBody>
      </p:sp>
      <mc:AlternateContent xmlns:mc="http://schemas.openxmlformats.org/markup-compatibility/2006">
        <mc:Choice xmlns:am3d="http://schemas.microsoft.com/office/drawing/2017/model3d" Requires="am3d">
          <p:graphicFrame>
            <p:nvGraphicFramePr>
              <p:cNvPr id="38" name="3D Model 37" descr="Modern Square Table For 6">
                <a:extLst>
                  <a:ext uri="{FF2B5EF4-FFF2-40B4-BE49-F238E27FC236}">
                    <a16:creationId xmlns:a16="http://schemas.microsoft.com/office/drawing/2014/main" id="{F41456B0-989A-0A31-9712-204EA2807505}"/>
                  </a:ext>
                </a:extLst>
              </p:cNvPr>
              <p:cNvGraphicFramePr>
                <a:graphicFrameLocks noChangeAspect="1"/>
              </p:cNvGraphicFramePr>
              <p:nvPr>
                <p:extLst>
                  <p:ext uri="{D42A27DB-BD31-4B8C-83A1-F6EECF244321}">
                    <p14:modId xmlns:p14="http://schemas.microsoft.com/office/powerpoint/2010/main" val="2562758785"/>
                  </p:ext>
                </p:extLst>
              </p:nvPr>
            </p:nvGraphicFramePr>
            <p:xfrm>
              <a:off x="12357039" y="466039"/>
              <a:ext cx="6468624" cy="5530039"/>
            </p:xfrm>
            <a:graphic>
              <a:graphicData uri="http://schemas.microsoft.com/office/drawing/2017/model3d">
                <am3d:model3d r:embed="rId8">
                  <am3d:spPr>
                    <a:xfrm>
                      <a:off x="0" y="0"/>
                      <a:ext cx="6468624" cy="5530039"/>
                    </a:xfrm>
                    <a:prstGeom prst="rect">
                      <a:avLst/>
                    </a:prstGeom>
                  </am3d:spPr>
                  <am3d:camera>
                    <am3d:pos x="0" y="0" z="60581776"/>
                    <am3d:up dx="0" dy="36000000" dz="0"/>
                    <am3d:lookAt x="0" y="0" z="0"/>
                    <am3d:perspective fov="2700000"/>
                  </am3d:camera>
                  <am3d:trans>
                    <am3d:meterPerModelUnit n="10267058" d="1000000"/>
                    <am3d:preTrans dx="0" dy="-6420262" dz="0"/>
                    <am3d:scale>
                      <am3d:sx n="1000000" d="1000000"/>
                      <am3d:sy n="1000000" d="1000000"/>
                      <am3d:sz n="1000000" d="1000000"/>
                    </am3d:scale>
                    <am3d:rot ax="1928055" ay="-1622789" az="-956411"/>
                    <am3d:postTrans dx="0" dy="0" dz="0"/>
                  </am3d:trans>
                  <am3d:raster rName="Office3DRenderer" rVer="16.0.8326">
                    <am3d:blip r:embed="rId9"/>
                  </am3d:raster>
                  <am3d:objViewport viewportSz="69759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Modern Square Table For 6">
                <a:extLst>
                  <a:ext uri="{FF2B5EF4-FFF2-40B4-BE49-F238E27FC236}">
                    <a16:creationId xmlns:a16="http://schemas.microsoft.com/office/drawing/2014/main" id="{F41456B0-989A-0A31-9712-204EA2807505}"/>
                  </a:ext>
                </a:extLst>
              </p:cNvPr>
              <p:cNvPicPr>
                <a:picLocks noGrp="1" noRot="1" noChangeAspect="1" noMove="1" noResize="1" noEditPoints="1" noAdjustHandles="1" noChangeArrowheads="1" noChangeShapeType="1" noCrop="1"/>
              </p:cNvPicPr>
              <p:nvPr/>
            </p:nvPicPr>
            <p:blipFill>
              <a:blip r:embed="rId9"/>
              <a:stretch>
                <a:fillRect/>
              </a:stretch>
            </p:blipFill>
            <p:spPr>
              <a:xfrm>
                <a:off x="12357039" y="466039"/>
                <a:ext cx="6468624" cy="5530039"/>
              </a:xfrm>
              <a:prstGeom prst="rect">
                <a:avLst/>
              </a:prstGeom>
            </p:spPr>
          </p:pic>
        </mc:Fallback>
      </mc:AlternateContent>
      <p:sp>
        <p:nvSpPr>
          <p:cNvPr id="24" name="TextBox 23">
            <a:extLst>
              <a:ext uri="{FF2B5EF4-FFF2-40B4-BE49-F238E27FC236}">
                <a16:creationId xmlns:a16="http://schemas.microsoft.com/office/drawing/2014/main" id="{7EF15D14-175B-BA24-20CA-BB61A2A21AC3}"/>
              </a:ext>
            </a:extLst>
          </p:cNvPr>
          <p:cNvSpPr txBox="1"/>
          <p:nvPr/>
        </p:nvSpPr>
        <p:spPr>
          <a:xfrm>
            <a:off x="2711197" y="646179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Mission &amp; Objectives</a:t>
            </a:r>
          </a:p>
        </p:txBody>
      </p:sp>
      <p:sp>
        <p:nvSpPr>
          <p:cNvPr id="25" name="TextBox 24">
            <a:extLst>
              <a:ext uri="{FF2B5EF4-FFF2-40B4-BE49-F238E27FC236}">
                <a16:creationId xmlns:a16="http://schemas.microsoft.com/office/drawing/2014/main" id="{AD6F6D0E-2877-94CD-1B56-CCA8DD265261}"/>
              </a:ext>
            </a:extLst>
          </p:cNvPr>
          <p:cNvSpPr txBox="1"/>
          <p:nvPr/>
        </p:nvSpPr>
        <p:spPr>
          <a:xfrm>
            <a:off x="5669286" y="6457890"/>
            <a:ext cx="1968058" cy="400110"/>
          </a:xfrm>
          <a:prstGeom prst="rect">
            <a:avLst/>
          </a:prstGeom>
          <a:noFill/>
        </p:spPr>
        <p:txBody>
          <a:bodyPr wrap="square">
            <a:spAutoFit/>
          </a:bodyPr>
          <a:lstStyle/>
          <a:p>
            <a:r>
              <a:rPr lang="en-CA" sz="2000">
                <a:solidFill>
                  <a:schemeClr val="accent1"/>
                </a:solidFill>
                <a:latin typeface="Avenir" panose="02000503020000020003" pitchFamily="2" charset="0"/>
              </a:rPr>
              <a:t>Room Network</a:t>
            </a:r>
          </a:p>
        </p:txBody>
      </p:sp>
    </p:spTree>
    <p:extLst>
      <p:ext uri="{BB962C8B-B14F-4D97-AF65-F5344CB8AC3E}">
        <p14:creationId xmlns:p14="http://schemas.microsoft.com/office/powerpoint/2010/main" val="49321762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4291-3A94-A488-4D30-E4ABBDD90D7B}"/>
              </a:ext>
            </a:extLst>
          </p:cNvPr>
          <p:cNvSpPr>
            <a:spLocks noGrp="1"/>
          </p:cNvSpPr>
          <p:nvPr>
            <p:ph type="title"/>
          </p:nvPr>
        </p:nvSpPr>
        <p:spPr/>
        <p:txBody>
          <a:bodyPr/>
          <a:lstStyle/>
          <a:p>
            <a:r>
              <a:rPr lang="en-CA"/>
              <a:t>Problem Overview</a:t>
            </a:r>
          </a:p>
        </p:txBody>
      </p:sp>
      <p:sp>
        <p:nvSpPr>
          <p:cNvPr id="3" name="Content Placeholder 2">
            <a:extLst>
              <a:ext uri="{FF2B5EF4-FFF2-40B4-BE49-F238E27FC236}">
                <a16:creationId xmlns:a16="http://schemas.microsoft.com/office/drawing/2014/main" id="{3F72306F-4827-D382-7A1E-BFE60F8AFA2C}"/>
              </a:ext>
            </a:extLst>
          </p:cNvPr>
          <p:cNvSpPr>
            <a:spLocks noGrp="1"/>
          </p:cNvSpPr>
          <p:nvPr>
            <p:ph idx="1"/>
          </p:nvPr>
        </p:nvSpPr>
        <p:spPr>
          <a:xfrm>
            <a:off x="838200" y="1690688"/>
            <a:ext cx="10404763" cy="855230"/>
          </a:xfrm>
          <a:solidFill>
            <a:srgbClr val="E9F0F7"/>
          </a:solidFill>
        </p:spPr>
        <p:txBody>
          <a:bodyPr anchor="ctr"/>
          <a:lstStyle/>
          <a:p>
            <a:pPr marL="0" indent="0" algn="ctr">
              <a:buNone/>
            </a:pPr>
            <a:r>
              <a:rPr lang="en-CA" b="1">
                <a:solidFill>
                  <a:schemeClr val="accent1"/>
                </a:solidFill>
                <a:latin typeface="Avenir Heavy" panose="02000503020000020003" pitchFamily="2" charset="0"/>
              </a:rPr>
              <a:t>Goal: Expand Online Presence &amp; Manage Data Efficiently</a:t>
            </a:r>
          </a:p>
        </p:txBody>
      </p:sp>
      <p:pic>
        <p:nvPicPr>
          <p:cNvPr id="5" name="Picture 4" descr="Graphical user interface&#10;&#10;Description automatically generated">
            <a:extLst>
              <a:ext uri="{FF2B5EF4-FFF2-40B4-BE49-F238E27FC236}">
                <a16:creationId xmlns:a16="http://schemas.microsoft.com/office/drawing/2014/main" id="{922FC8ED-9026-4F13-560C-96FC77E10C18}"/>
              </a:ext>
            </a:extLst>
          </p:cNvPr>
          <p:cNvPicPr>
            <a:picLocks noChangeAspect="1"/>
          </p:cNvPicPr>
          <p:nvPr/>
        </p:nvPicPr>
        <p:blipFill>
          <a:blip r:embed="rId3"/>
          <a:stretch>
            <a:fillRect/>
          </a:stretch>
        </p:blipFill>
        <p:spPr>
          <a:xfrm>
            <a:off x="838200" y="2869021"/>
            <a:ext cx="3325091" cy="2149378"/>
          </a:xfrm>
          <a:prstGeom prst="rect">
            <a:avLst/>
          </a:prstGeom>
          <a:ln w="19050">
            <a:solidFill>
              <a:schemeClr val="accent1"/>
            </a:solidFill>
          </a:ln>
        </p:spPr>
      </p:pic>
      <p:pic>
        <p:nvPicPr>
          <p:cNvPr id="9" name="Picture 8" descr="Graphical user interface, application, website&#10;&#10;Description automatically generated">
            <a:extLst>
              <a:ext uri="{FF2B5EF4-FFF2-40B4-BE49-F238E27FC236}">
                <a16:creationId xmlns:a16="http://schemas.microsoft.com/office/drawing/2014/main" id="{CB4AE574-AACF-C95C-1FF2-CDA00DE09BC8}"/>
              </a:ext>
            </a:extLst>
          </p:cNvPr>
          <p:cNvPicPr>
            <a:picLocks noChangeAspect="1"/>
          </p:cNvPicPr>
          <p:nvPr/>
        </p:nvPicPr>
        <p:blipFill>
          <a:blip r:embed="rId4"/>
          <a:stretch>
            <a:fillRect/>
          </a:stretch>
        </p:blipFill>
        <p:spPr>
          <a:xfrm>
            <a:off x="7917872" y="2869020"/>
            <a:ext cx="3325091" cy="2149379"/>
          </a:xfrm>
          <a:prstGeom prst="rect">
            <a:avLst/>
          </a:prstGeom>
          <a:ln w="19050">
            <a:solidFill>
              <a:schemeClr val="accent1"/>
            </a:solidFill>
          </a:ln>
        </p:spPr>
      </p:pic>
      <p:pic>
        <p:nvPicPr>
          <p:cNvPr id="11" name="Picture 10" descr="Graphical user interface&#10;&#10;Description automatically generated">
            <a:extLst>
              <a:ext uri="{FF2B5EF4-FFF2-40B4-BE49-F238E27FC236}">
                <a16:creationId xmlns:a16="http://schemas.microsoft.com/office/drawing/2014/main" id="{65D425AD-A496-A9EE-6DE8-292FB9114248}"/>
              </a:ext>
            </a:extLst>
          </p:cNvPr>
          <p:cNvPicPr>
            <a:picLocks noChangeAspect="1"/>
          </p:cNvPicPr>
          <p:nvPr/>
        </p:nvPicPr>
        <p:blipFill>
          <a:blip r:embed="rId5"/>
          <a:stretch>
            <a:fillRect/>
          </a:stretch>
        </p:blipFill>
        <p:spPr>
          <a:xfrm>
            <a:off x="4378035" y="2869020"/>
            <a:ext cx="3325091" cy="2149378"/>
          </a:xfrm>
          <a:prstGeom prst="rect">
            <a:avLst/>
          </a:prstGeom>
          <a:ln w="19050">
            <a:solidFill>
              <a:schemeClr val="accent1"/>
            </a:solidFill>
          </a:ln>
        </p:spPr>
      </p:pic>
      <p:sp>
        <p:nvSpPr>
          <p:cNvPr id="12" name="Content Placeholder 2">
            <a:extLst>
              <a:ext uri="{FF2B5EF4-FFF2-40B4-BE49-F238E27FC236}">
                <a16:creationId xmlns:a16="http://schemas.microsoft.com/office/drawing/2014/main" id="{9014AACA-6FB8-C9EC-2057-77D5758A3244}"/>
              </a:ext>
            </a:extLst>
          </p:cNvPr>
          <p:cNvSpPr txBox="1">
            <a:spLocks/>
          </p:cNvSpPr>
          <p:nvPr/>
        </p:nvSpPr>
        <p:spPr>
          <a:xfrm>
            <a:off x="1447800" y="5338924"/>
            <a:ext cx="2105890" cy="49277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000" b="1">
                <a:solidFill>
                  <a:schemeClr val="accent1"/>
                </a:solidFill>
                <a:latin typeface="Avenir Heavy" panose="02000503020000020003" pitchFamily="2" charset="0"/>
              </a:rPr>
              <a:t>Browsing Page</a:t>
            </a:r>
          </a:p>
        </p:txBody>
      </p:sp>
      <p:sp>
        <p:nvSpPr>
          <p:cNvPr id="13" name="Content Placeholder 2">
            <a:extLst>
              <a:ext uri="{FF2B5EF4-FFF2-40B4-BE49-F238E27FC236}">
                <a16:creationId xmlns:a16="http://schemas.microsoft.com/office/drawing/2014/main" id="{4D8FA00E-4E56-1587-A85D-FB7E524DF890}"/>
              </a:ext>
            </a:extLst>
          </p:cNvPr>
          <p:cNvSpPr txBox="1">
            <a:spLocks/>
          </p:cNvSpPr>
          <p:nvPr/>
        </p:nvSpPr>
        <p:spPr>
          <a:xfrm>
            <a:off x="4987636" y="5338924"/>
            <a:ext cx="2105890" cy="49277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000" b="1">
                <a:solidFill>
                  <a:schemeClr val="accent1"/>
                </a:solidFill>
                <a:latin typeface="Avenir Heavy" panose="02000503020000020003" pitchFamily="2" charset="0"/>
              </a:rPr>
              <a:t>Product Page</a:t>
            </a:r>
          </a:p>
        </p:txBody>
      </p:sp>
      <p:sp>
        <p:nvSpPr>
          <p:cNvPr id="14" name="Content Placeholder 2">
            <a:extLst>
              <a:ext uri="{FF2B5EF4-FFF2-40B4-BE49-F238E27FC236}">
                <a16:creationId xmlns:a16="http://schemas.microsoft.com/office/drawing/2014/main" id="{84D5ABD6-5949-6CAA-2801-B349925A25E3}"/>
              </a:ext>
            </a:extLst>
          </p:cNvPr>
          <p:cNvSpPr txBox="1">
            <a:spLocks/>
          </p:cNvSpPr>
          <p:nvPr/>
        </p:nvSpPr>
        <p:spPr>
          <a:xfrm>
            <a:off x="8527472" y="5341500"/>
            <a:ext cx="2105890" cy="49277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000" b="1">
                <a:solidFill>
                  <a:schemeClr val="accent1"/>
                </a:solidFill>
                <a:latin typeface="Avenir Heavy" panose="02000503020000020003" pitchFamily="2" charset="0"/>
              </a:rPr>
              <a:t>Checkout Page</a:t>
            </a:r>
          </a:p>
        </p:txBody>
      </p:sp>
      <p:sp>
        <p:nvSpPr>
          <p:cNvPr id="4" name="TextBox 3">
            <a:extLst>
              <a:ext uri="{FF2B5EF4-FFF2-40B4-BE49-F238E27FC236}">
                <a16:creationId xmlns:a16="http://schemas.microsoft.com/office/drawing/2014/main" id="{0F632800-62BD-25B5-86CA-E87305C9399A}"/>
              </a:ext>
            </a:extLst>
          </p:cNvPr>
          <p:cNvSpPr txBox="1"/>
          <p:nvPr/>
        </p:nvSpPr>
        <p:spPr>
          <a:xfrm>
            <a:off x="116587" y="6457890"/>
            <a:ext cx="2619543"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Problem Overview</a:t>
            </a:r>
          </a:p>
        </p:txBody>
      </p:sp>
      <p:sp>
        <p:nvSpPr>
          <p:cNvPr id="6" name="TextBox 5">
            <a:extLst>
              <a:ext uri="{FF2B5EF4-FFF2-40B4-BE49-F238E27FC236}">
                <a16:creationId xmlns:a16="http://schemas.microsoft.com/office/drawing/2014/main" id="{E072329E-E564-ADDC-EBA1-0D2DC114291D}"/>
              </a:ext>
            </a:extLst>
          </p:cNvPr>
          <p:cNvSpPr txBox="1"/>
          <p:nvPr/>
        </p:nvSpPr>
        <p:spPr>
          <a:xfrm>
            <a:off x="2711197" y="646179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Mission &amp; Objectives</a:t>
            </a:r>
          </a:p>
        </p:txBody>
      </p:sp>
      <p:sp>
        <p:nvSpPr>
          <p:cNvPr id="7" name="TextBox 6">
            <a:extLst>
              <a:ext uri="{FF2B5EF4-FFF2-40B4-BE49-F238E27FC236}">
                <a16:creationId xmlns:a16="http://schemas.microsoft.com/office/drawing/2014/main" id="{31A04A71-3CBF-6933-516F-E86D7375EE70}"/>
              </a:ext>
            </a:extLst>
          </p:cNvPr>
          <p:cNvSpPr txBox="1"/>
          <p:nvPr/>
        </p:nvSpPr>
        <p:spPr>
          <a:xfrm>
            <a:off x="5669286" y="6457890"/>
            <a:ext cx="1968058" cy="400110"/>
          </a:xfrm>
          <a:prstGeom prst="rect">
            <a:avLst/>
          </a:prstGeom>
          <a:noFill/>
        </p:spPr>
        <p:txBody>
          <a:bodyPr wrap="square">
            <a:spAutoFit/>
          </a:bodyPr>
          <a:lstStyle/>
          <a:p>
            <a:r>
              <a:rPr lang="en-CA" sz="2000">
                <a:solidFill>
                  <a:schemeClr val="accent1"/>
                </a:solidFill>
                <a:latin typeface="Avenir" panose="02000503020000020003" pitchFamily="2" charset="0"/>
              </a:rPr>
              <a:t>Room Network</a:t>
            </a:r>
          </a:p>
        </p:txBody>
      </p:sp>
      <p:sp>
        <p:nvSpPr>
          <p:cNvPr id="15" name="Content Placeholder 2">
            <a:extLst>
              <a:ext uri="{FF2B5EF4-FFF2-40B4-BE49-F238E27FC236}">
                <a16:creationId xmlns:a16="http://schemas.microsoft.com/office/drawing/2014/main" id="{5583FA96-BD4E-DA59-1449-1A6A4C434740}"/>
              </a:ext>
            </a:extLst>
          </p:cNvPr>
          <p:cNvSpPr txBox="1">
            <a:spLocks/>
          </p:cNvSpPr>
          <p:nvPr/>
        </p:nvSpPr>
        <p:spPr>
          <a:xfrm rot="16200000">
            <a:off x="-5917257" y="3936645"/>
            <a:ext cx="3040483" cy="613208"/>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a:solidFill>
                  <a:schemeClr val="accent4"/>
                </a:solidFill>
                <a:latin typeface="Avenir Black" panose="02000503020000020003" pitchFamily="2" charset="0"/>
              </a:rPr>
              <a:t>Objectives:</a:t>
            </a:r>
          </a:p>
        </p:txBody>
      </p:sp>
      <p:sp>
        <p:nvSpPr>
          <p:cNvPr id="16" name="Content Placeholder 2">
            <a:extLst>
              <a:ext uri="{FF2B5EF4-FFF2-40B4-BE49-F238E27FC236}">
                <a16:creationId xmlns:a16="http://schemas.microsoft.com/office/drawing/2014/main" id="{E167847C-F778-77D7-0157-83CE586F0A36}"/>
              </a:ext>
            </a:extLst>
          </p:cNvPr>
          <p:cNvSpPr txBox="1">
            <a:spLocks/>
          </p:cNvSpPr>
          <p:nvPr/>
        </p:nvSpPr>
        <p:spPr>
          <a:xfrm>
            <a:off x="-3810003" y="2723007"/>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lack" panose="02000503020000020003" pitchFamily="2" charset="0"/>
              </a:rPr>
              <a:t>To Maintain Data On:</a:t>
            </a:r>
          </a:p>
        </p:txBody>
      </p:sp>
      <p:sp>
        <p:nvSpPr>
          <p:cNvPr id="17" name="Content Placeholder 2">
            <a:extLst>
              <a:ext uri="{FF2B5EF4-FFF2-40B4-BE49-F238E27FC236}">
                <a16:creationId xmlns:a16="http://schemas.microsoft.com/office/drawing/2014/main" id="{0ADBC663-8D74-331E-FB67-782881B9798D}"/>
              </a:ext>
            </a:extLst>
          </p:cNvPr>
          <p:cNvSpPr txBox="1">
            <a:spLocks/>
          </p:cNvSpPr>
          <p:nvPr/>
        </p:nvSpPr>
        <p:spPr>
          <a:xfrm>
            <a:off x="-3810003" y="5311065"/>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lack" panose="02000503020000020003" pitchFamily="2" charset="0"/>
              </a:rPr>
              <a:t>To Integrate:</a:t>
            </a:r>
          </a:p>
        </p:txBody>
      </p:sp>
      <p:sp>
        <p:nvSpPr>
          <p:cNvPr id="18" name="Content Placeholder 2">
            <a:extLst>
              <a:ext uri="{FF2B5EF4-FFF2-40B4-BE49-F238E27FC236}">
                <a16:creationId xmlns:a16="http://schemas.microsoft.com/office/drawing/2014/main" id="{ECBD8E40-E906-335E-57A1-2496FEB9CF99}"/>
              </a:ext>
            </a:extLst>
          </p:cNvPr>
          <p:cNvSpPr txBox="1">
            <a:spLocks/>
          </p:cNvSpPr>
          <p:nvPr/>
        </p:nvSpPr>
        <p:spPr>
          <a:xfrm>
            <a:off x="-3810003" y="3369529"/>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lack" panose="02000503020000020003" pitchFamily="2" charset="0"/>
              </a:rPr>
              <a:t>To Support:</a:t>
            </a:r>
          </a:p>
        </p:txBody>
      </p:sp>
      <p:sp>
        <p:nvSpPr>
          <p:cNvPr id="19" name="Content Placeholder 2">
            <a:extLst>
              <a:ext uri="{FF2B5EF4-FFF2-40B4-BE49-F238E27FC236}">
                <a16:creationId xmlns:a16="http://schemas.microsoft.com/office/drawing/2014/main" id="{F3CAC018-EF1A-F51F-047E-55322E7F3A5A}"/>
              </a:ext>
            </a:extLst>
          </p:cNvPr>
          <p:cNvSpPr txBox="1">
            <a:spLocks/>
          </p:cNvSpPr>
          <p:nvPr/>
        </p:nvSpPr>
        <p:spPr>
          <a:xfrm>
            <a:off x="-3810003" y="4017938"/>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dirty="0">
                <a:solidFill>
                  <a:schemeClr val="accent1"/>
                </a:solidFill>
                <a:latin typeface="Avenir Black" panose="02000503020000020003" pitchFamily="2" charset="0"/>
              </a:rPr>
              <a:t>To Perform Searches On:</a:t>
            </a:r>
          </a:p>
        </p:txBody>
      </p:sp>
      <p:sp>
        <p:nvSpPr>
          <p:cNvPr id="20" name="Content Placeholder 2">
            <a:extLst>
              <a:ext uri="{FF2B5EF4-FFF2-40B4-BE49-F238E27FC236}">
                <a16:creationId xmlns:a16="http://schemas.microsoft.com/office/drawing/2014/main" id="{11C2AFA6-D990-3601-CE7D-5A8C3F4E928B}"/>
              </a:ext>
            </a:extLst>
          </p:cNvPr>
          <p:cNvSpPr txBox="1">
            <a:spLocks/>
          </p:cNvSpPr>
          <p:nvPr/>
        </p:nvSpPr>
        <p:spPr>
          <a:xfrm>
            <a:off x="-3810003" y="4662656"/>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lack" panose="02000503020000020003" pitchFamily="2" charset="0"/>
              </a:rPr>
              <a:t>To Report On:</a:t>
            </a:r>
          </a:p>
        </p:txBody>
      </p:sp>
      <p:sp>
        <p:nvSpPr>
          <p:cNvPr id="21" name="Triangle 20">
            <a:extLst>
              <a:ext uri="{FF2B5EF4-FFF2-40B4-BE49-F238E27FC236}">
                <a16:creationId xmlns:a16="http://schemas.microsoft.com/office/drawing/2014/main" id="{B896AF5F-3E95-930B-3DDD-9E929AD34C93}"/>
              </a:ext>
            </a:extLst>
          </p:cNvPr>
          <p:cNvSpPr/>
          <p:nvPr/>
        </p:nvSpPr>
        <p:spPr>
          <a:xfrm rot="5400000">
            <a:off x="-681755" y="2867406"/>
            <a:ext cx="452426" cy="163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2E936168-2F93-A084-55F6-570727F91755}"/>
              </a:ext>
            </a:extLst>
          </p:cNvPr>
          <p:cNvSpPr/>
          <p:nvPr/>
        </p:nvSpPr>
        <p:spPr>
          <a:xfrm rot="5400000">
            <a:off x="-681755" y="3513928"/>
            <a:ext cx="452426" cy="163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D34D82D3-CEF7-3E0C-54B1-FC8117EBC04D}"/>
              </a:ext>
            </a:extLst>
          </p:cNvPr>
          <p:cNvSpPr/>
          <p:nvPr/>
        </p:nvSpPr>
        <p:spPr>
          <a:xfrm rot="5400000">
            <a:off x="-681755" y="4162337"/>
            <a:ext cx="452426" cy="163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BAB71BB5-DA0D-6221-E48D-DB4CBF2590C6}"/>
              </a:ext>
            </a:extLst>
          </p:cNvPr>
          <p:cNvSpPr/>
          <p:nvPr/>
        </p:nvSpPr>
        <p:spPr>
          <a:xfrm rot="5400000">
            <a:off x="-681755" y="4810745"/>
            <a:ext cx="452426" cy="163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5B1B62A7-5232-287A-3145-104B73316114}"/>
              </a:ext>
            </a:extLst>
          </p:cNvPr>
          <p:cNvSpPr/>
          <p:nvPr/>
        </p:nvSpPr>
        <p:spPr>
          <a:xfrm rot="5400000">
            <a:off x="-681755" y="5455464"/>
            <a:ext cx="452426" cy="163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52C99311-B03D-09EF-3E6A-8322937B7D76}"/>
              </a:ext>
            </a:extLst>
          </p:cNvPr>
          <p:cNvSpPr txBox="1">
            <a:spLocks/>
          </p:cNvSpPr>
          <p:nvPr/>
        </p:nvSpPr>
        <p:spPr>
          <a:xfrm>
            <a:off x="-8487687" y="2723007"/>
            <a:ext cx="6016482"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Products, Categories, Customers, Orders</a:t>
            </a:r>
          </a:p>
        </p:txBody>
      </p:sp>
      <p:sp>
        <p:nvSpPr>
          <p:cNvPr id="27" name="Content Placeholder 2">
            <a:extLst>
              <a:ext uri="{FF2B5EF4-FFF2-40B4-BE49-F238E27FC236}">
                <a16:creationId xmlns:a16="http://schemas.microsoft.com/office/drawing/2014/main" id="{440DC693-AF19-8E74-43CC-54640D7FE37F}"/>
              </a:ext>
            </a:extLst>
          </p:cNvPr>
          <p:cNvSpPr txBox="1">
            <a:spLocks/>
          </p:cNvSpPr>
          <p:nvPr/>
        </p:nvSpPr>
        <p:spPr>
          <a:xfrm>
            <a:off x="-8487687" y="5311065"/>
            <a:ext cx="6016482"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Payment Gateways and Safely Process Payments</a:t>
            </a:r>
          </a:p>
        </p:txBody>
      </p:sp>
      <p:sp>
        <p:nvSpPr>
          <p:cNvPr id="28" name="Content Placeholder 2">
            <a:extLst>
              <a:ext uri="{FF2B5EF4-FFF2-40B4-BE49-F238E27FC236}">
                <a16:creationId xmlns:a16="http://schemas.microsoft.com/office/drawing/2014/main" id="{462CDF01-8FB1-2059-512A-C74B60BA55C2}"/>
              </a:ext>
            </a:extLst>
          </p:cNvPr>
          <p:cNvSpPr txBox="1">
            <a:spLocks/>
          </p:cNvSpPr>
          <p:nvPr/>
        </p:nvSpPr>
        <p:spPr>
          <a:xfrm>
            <a:off x="-8487687" y="3369529"/>
            <a:ext cx="6016482" cy="452426"/>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Product, Customer, &amp; Order Management</a:t>
            </a:r>
          </a:p>
        </p:txBody>
      </p:sp>
      <p:sp>
        <p:nvSpPr>
          <p:cNvPr id="29" name="Content Placeholder 2">
            <a:extLst>
              <a:ext uri="{FF2B5EF4-FFF2-40B4-BE49-F238E27FC236}">
                <a16:creationId xmlns:a16="http://schemas.microsoft.com/office/drawing/2014/main" id="{E3376C44-625D-9B11-B063-222E85D46093}"/>
              </a:ext>
            </a:extLst>
          </p:cNvPr>
          <p:cNvSpPr txBox="1">
            <a:spLocks/>
          </p:cNvSpPr>
          <p:nvPr/>
        </p:nvSpPr>
        <p:spPr>
          <a:xfrm>
            <a:off x="-8487687" y="4017938"/>
            <a:ext cx="6016482"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dirty="0">
                <a:solidFill>
                  <a:schemeClr val="accent1"/>
                </a:solidFill>
              </a:rPr>
              <a:t>Products, Orders, Customers</a:t>
            </a:r>
          </a:p>
        </p:txBody>
      </p:sp>
      <p:sp>
        <p:nvSpPr>
          <p:cNvPr id="30" name="Content Placeholder 2">
            <a:extLst>
              <a:ext uri="{FF2B5EF4-FFF2-40B4-BE49-F238E27FC236}">
                <a16:creationId xmlns:a16="http://schemas.microsoft.com/office/drawing/2014/main" id="{F06F28F8-5E17-508B-B019-528AA3504651}"/>
              </a:ext>
            </a:extLst>
          </p:cNvPr>
          <p:cNvSpPr txBox="1">
            <a:spLocks/>
          </p:cNvSpPr>
          <p:nvPr/>
        </p:nvSpPr>
        <p:spPr>
          <a:xfrm>
            <a:off x="-8487687" y="4662656"/>
            <a:ext cx="6016482"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Products, Orders, Customers</a:t>
            </a:r>
          </a:p>
        </p:txBody>
      </p:sp>
      <p:pic>
        <p:nvPicPr>
          <p:cNvPr id="31" name="Picture 2" descr="9 Tips for Taking Apart, Moving and Reassembling Ikea Furniture - Homeli">
            <a:extLst>
              <a:ext uri="{FF2B5EF4-FFF2-40B4-BE49-F238E27FC236}">
                <a16:creationId xmlns:a16="http://schemas.microsoft.com/office/drawing/2014/main" id="{C1BA5EE1-866C-DFE7-E749-AD03E983A2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9995" y="-5251811"/>
            <a:ext cx="4968172" cy="4968172"/>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a:extLst>
              <a:ext uri="{FF2B5EF4-FFF2-40B4-BE49-F238E27FC236}">
                <a16:creationId xmlns:a16="http://schemas.microsoft.com/office/drawing/2014/main" id="{5863C73E-9C51-0F16-7A64-21FBD486C67D}"/>
              </a:ext>
            </a:extLst>
          </p:cNvPr>
          <p:cNvSpPr/>
          <p:nvPr/>
        </p:nvSpPr>
        <p:spPr>
          <a:xfrm>
            <a:off x="838206" y="-4647671"/>
            <a:ext cx="4430145"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ounded Rectangle 32">
            <a:extLst>
              <a:ext uri="{FF2B5EF4-FFF2-40B4-BE49-F238E27FC236}">
                <a16:creationId xmlns:a16="http://schemas.microsoft.com/office/drawing/2014/main" id="{17A0EC37-25A0-FE64-CDB3-B9D0712B90EE}"/>
              </a:ext>
            </a:extLst>
          </p:cNvPr>
          <p:cNvSpPr/>
          <p:nvPr/>
        </p:nvSpPr>
        <p:spPr>
          <a:xfrm>
            <a:off x="838205" y="-3681450"/>
            <a:ext cx="5020831"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ounded Rectangle 33">
            <a:extLst>
              <a:ext uri="{FF2B5EF4-FFF2-40B4-BE49-F238E27FC236}">
                <a16:creationId xmlns:a16="http://schemas.microsoft.com/office/drawing/2014/main" id="{1F52464B-8417-BEF7-8998-88FAF3A75607}"/>
              </a:ext>
            </a:extLst>
          </p:cNvPr>
          <p:cNvSpPr/>
          <p:nvPr/>
        </p:nvSpPr>
        <p:spPr>
          <a:xfrm>
            <a:off x="838203" y="-2715229"/>
            <a:ext cx="5611517"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ounded Rectangle 34">
            <a:extLst>
              <a:ext uri="{FF2B5EF4-FFF2-40B4-BE49-F238E27FC236}">
                <a16:creationId xmlns:a16="http://schemas.microsoft.com/office/drawing/2014/main" id="{26354022-4392-0CD5-B1C6-3CA5331010B2}"/>
              </a:ext>
            </a:extLst>
          </p:cNvPr>
          <p:cNvSpPr/>
          <p:nvPr/>
        </p:nvSpPr>
        <p:spPr>
          <a:xfrm>
            <a:off x="838202" y="-1749008"/>
            <a:ext cx="6202203"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ounded Rectangle 35">
            <a:extLst>
              <a:ext uri="{FF2B5EF4-FFF2-40B4-BE49-F238E27FC236}">
                <a16:creationId xmlns:a16="http://schemas.microsoft.com/office/drawing/2014/main" id="{41789523-7A21-05E6-203A-90F0C1F368CE}"/>
              </a:ext>
            </a:extLst>
          </p:cNvPr>
          <p:cNvSpPr/>
          <p:nvPr/>
        </p:nvSpPr>
        <p:spPr>
          <a:xfrm>
            <a:off x="838200" y="-782787"/>
            <a:ext cx="6792889" cy="718683"/>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Oval 36">
            <a:extLst>
              <a:ext uri="{FF2B5EF4-FFF2-40B4-BE49-F238E27FC236}">
                <a16:creationId xmlns:a16="http://schemas.microsoft.com/office/drawing/2014/main" id="{F4EB1CFA-00F8-BCB8-EA79-7B11E6F5752F}"/>
              </a:ext>
            </a:extLst>
          </p:cNvPr>
          <p:cNvSpPr/>
          <p:nvPr/>
        </p:nvSpPr>
        <p:spPr>
          <a:xfrm>
            <a:off x="987211" y="-4507904"/>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1</a:t>
            </a:r>
          </a:p>
        </p:txBody>
      </p:sp>
      <p:sp>
        <p:nvSpPr>
          <p:cNvPr id="38" name="Oval 37">
            <a:extLst>
              <a:ext uri="{FF2B5EF4-FFF2-40B4-BE49-F238E27FC236}">
                <a16:creationId xmlns:a16="http://schemas.microsoft.com/office/drawing/2014/main" id="{C2509303-734B-4EFB-B843-84AF21D06A54}"/>
              </a:ext>
            </a:extLst>
          </p:cNvPr>
          <p:cNvSpPr/>
          <p:nvPr/>
        </p:nvSpPr>
        <p:spPr>
          <a:xfrm>
            <a:off x="987211" y="-3541683"/>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2</a:t>
            </a:r>
          </a:p>
        </p:txBody>
      </p:sp>
      <p:sp>
        <p:nvSpPr>
          <p:cNvPr id="39" name="Oval 38">
            <a:extLst>
              <a:ext uri="{FF2B5EF4-FFF2-40B4-BE49-F238E27FC236}">
                <a16:creationId xmlns:a16="http://schemas.microsoft.com/office/drawing/2014/main" id="{A2D84F2E-0166-A54A-80B1-A679914565BB}"/>
              </a:ext>
            </a:extLst>
          </p:cNvPr>
          <p:cNvSpPr/>
          <p:nvPr/>
        </p:nvSpPr>
        <p:spPr>
          <a:xfrm>
            <a:off x="991301" y="-2576519"/>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3</a:t>
            </a:r>
            <a:endParaRPr lang="en-CA" sz="2400" b="1">
              <a:solidFill>
                <a:srgbClr val="EA4D3C"/>
              </a:solidFill>
              <a:latin typeface="Avenir Black" panose="02000503020000020003" pitchFamily="2" charset="0"/>
            </a:endParaRPr>
          </a:p>
        </p:txBody>
      </p:sp>
      <p:sp>
        <p:nvSpPr>
          <p:cNvPr id="40" name="Oval 39">
            <a:extLst>
              <a:ext uri="{FF2B5EF4-FFF2-40B4-BE49-F238E27FC236}">
                <a16:creationId xmlns:a16="http://schemas.microsoft.com/office/drawing/2014/main" id="{6EDB2C89-E673-B49B-24AD-0B1097E6C56E}"/>
              </a:ext>
            </a:extLst>
          </p:cNvPr>
          <p:cNvSpPr/>
          <p:nvPr/>
        </p:nvSpPr>
        <p:spPr>
          <a:xfrm>
            <a:off x="995391" y="-1611355"/>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4</a:t>
            </a:r>
            <a:endParaRPr lang="en-CA" sz="2400" b="1">
              <a:solidFill>
                <a:srgbClr val="EA4D3C"/>
              </a:solidFill>
              <a:latin typeface="Avenir Black" panose="02000503020000020003" pitchFamily="2" charset="0"/>
            </a:endParaRPr>
          </a:p>
        </p:txBody>
      </p:sp>
      <p:sp>
        <p:nvSpPr>
          <p:cNvPr id="41" name="Oval 40">
            <a:extLst>
              <a:ext uri="{FF2B5EF4-FFF2-40B4-BE49-F238E27FC236}">
                <a16:creationId xmlns:a16="http://schemas.microsoft.com/office/drawing/2014/main" id="{ABDFDA23-9670-CA6E-2D5F-68D96F11431E}"/>
              </a:ext>
            </a:extLst>
          </p:cNvPr>
          <p:cNvSpPr/>
          <p:nvPr/>
        </p:nvSpPr>
        <p:spPr>
          <a:xfrm>
            <a:off x="999481" y="-646191"/>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chemeClr val="accent1"/>
                </a:solidFill>
                <a:latin typeface="Avenir Black" panose="02000503020000020003" pitchFamily="2" charset="0"/>
              </a:rPr>
              <a:t>5</a:t>
            </a:r>
            <a:endParaRPr lang="en-CA" sz="2400" b="1">
              <a:solidFill>
                <a:srgbClr val="EA4D3C"/>
              </a:solidFill>
              <a:latin typeface="Avenir Black" panose="02000503020000020003" pitchFamily="2" charset="0"/>
            </a:endParaRPr>
          </a:p>
        </p:txBody>
      </p:sp>
      <p:sp>
        <p:nvSpPr>
          <p:cNvPr id="42" name="TextBox 41">
            <a:extLst>
              <a:ext uri="{FF2B5EF4-FFF2-40B4-BE49-F238E27FC236}">
                <a16:creationId xmlns:a16="http://schemas.microsoft.com/office/drawing/2014/main" id="{78E712F9-7C8E-46C2-2579-A221C6BE0CEE}"/>
              </a:ext>
            </a:extLst>
          </p:cNvPr>
          <p:cNvSpPr txBox="1"/>
          <p:nvPr/>
        </p:nvSpPr>
        <p:spPr>
          <a:xfrm>
            <a:off x="1670594" y="-4515839"/>
            <a:ext cx="3998692"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Problem Overview</a:t>
            </a:r>
          </a:p>
        </p:txBody>
      </p:sp>
      <p:sp>
        <p:nvSpPr>
          <p:cNvPr id="43" name="TextBox 42">
            <a:extLst>
              <a:ext uri="{FF2B5EF4-FFF2-40B4-BE49-F238E27FC236}">
                <a16:creationId xmlns:a16="http://schemas.microsoft.com/office/drawing/2014/main" id="{E238BBAE-E0DD-583F-20B8-81F8E92F2B9F}"/>
              </a:ext>
            </a:extLst>
          </p:cNvPr>
          <p:cNvSpPr txBox="1"/>
          <p:nvPr/>
        </p:nvSpPr>
        <p:spPr>
          <a:xfrm>
            <a:off x="1670593" y="-3521069"/>
            <a:ext cx="4425411"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Mission &amp; Objectives</a:t>
            </a:r>
          </a:p>
        </p:txBody>
      </p:sp>
      <p:sp>
        <p:nvSpPr>
          <p:cNvPr id="44" name="TextBox 43">
            <a:extLst>
              <a:ext uri="{FF2B5EF4-FFF2-40B4-BE49-F238E27FC236}">
                <a16:creationId xmlns:a16="http://schemas.microsoft.com/office/drawing/2014/main" id="{3FE18784-E564-5606-D7EF-6FC23DF47E35}"/>
              </a:ext>
            </a:extLst>
          </p:cNvPr>
          <p:cNvSpPr txBox="1"/>
          <p:nvPr/>
        </p:nvSpPr>
        <p:spPr>
          <a:xfrm>
            <a:off x="1670594" y="-2581107"/>
            <a:ext cx="4425406"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Room Network</a:t>
            </a:r>
          </a:p>
        </p:txBody>
      </p:sp>
      <p:sp>
        <p:nvSpPr>
          <p:cNvPr id="45" name="TextBox 44">
            <a:extLst>
              <a:ext uri="{FF2B5EF4-FFF2-40B4-BE49-F238E27FC236}">
                <a16:creationId xmlns:a16="http://schemas.microsoft.com/office/drawing/2014/main" id="{0B7AC7BF-9ACE-08C4-E232-87C48A74D655}"/>
              </a:ext>
            </a:extLst>
          </p:cNvPr>
          <p:cNvSpPr txBox="1"/>
          <p:nvPr/>
        </p:nvSpPr>
        <p:spPr>
          <a:xfrm>
            <a:off x="1653986" y="-1617176"/>
            <a:ext cx="5626682" cy="461665"/>
          </a:xfrm>
          <a:prstGeom prst="rect">
            <a:avLst/>
          </a:prstGeom>
          <a:noFill/>
        </p:spPr>
        <p:txBody>
          <a:bodyPr wrap="square" lIns="91440" tIns="45720" rIns="91440" bIns="45720" anchor="t">
            <a:spAutoFit/>
          </a:bodyPr>
          <a:lstStyle/>
          <a:p>
            <a:r>
              <a:rPr lang="en-CA" sz="2400" b="1">
                <a:solidFill>
                  <a:schemeClr val="accent1"/>
                </a:solidFill>
                <a:latin typeface="Avenir Black"/>
              </a:rPr>
              <a:t>Star Schema</a:t>
            </a:r>
          </a:p>
        </p:txBody>
      </p:sp>
      <p:sp>
        <p:nvSpPr>
          <p:cNvPr id="46" name="TextBox 45">
            <a:extLst>
              <a:ext uri="{FF2B5EF4-FFF2-40B4-BE49-F238E27FC236}">
                <a16:creationId xmlns:a16="http://schemas.microsoft.com/office/drawing/2014/main" id="{64EBAC12-C5B5-CB4E-1BF4-020BFFCB675B}"/>
              </a:ext>
            </a:extLst>
          </p:cNvPr>
          <p:cNvSpPr txBox="1"/>
          <p:nvPr/>
        </p:nvSpPr>
        <p:spPr>
          <a:xfrm>
            <a:off x="1670593" y="-657450"/>
            <a:ext cx="5279401" cy="461665"/>
          </a:xfrm>
          <a:prstGeom prst="rect">
            <a:avLst/>
          </a:prstGeom>
          <a:noFill/>
        </p:spPr>
        <p:txBody>
          <a:bodyPr wrap="square">
            <a:spAutoFit/>
          </a:bodyPr>
          <a:lstStyle/>
          <a:p>
            <a:r>
              <a:rPr lang="en-CA" sz="2400" b="1">
                <a:solidFill>
                  <a:schemeClr val="accent1"/>
                </a:solidFill>
                <a:latin typeface="Avenir Black" panose="02000503020000020003" pitchFamily="2" charset="0"/>
              </a:rPr>
              <a:t>Key Takeaways</a:t>
            </a:r>
          </a:p>
        </p:txBody>
      </p:sp>
      <p:sp>
        <p:nvSpPr>
          <p:cNvPr id="47" name="TextBox 46">
            <a:extLst>
              <a:ext uri="{FF2B5EF4-FFF2-40B4-BE49-F238E27FC236}">
                <a16:creationId xmlns:a16="http://schemas.microsoft.com/office/drawing/2014/main" id="{A79CA310-A2DE-25B9-53A4-AC9C48CA2313}"/>
              </a:ext>
            </a:extLst>
          </p:cNvPr>
          <p:cNvSpPr txBox="1"/>
          <p:nvPr/>
        </p:nvSpPr>
        <p:spPr>
          <a:xfrm>
            <a:off x="7822004" y="6459860"/>
            <a:ext cx="1788802" cy="400110"/>
          </a:xfrm>
          <a:prstGeom prst="rect">
            <a:avLst/>
          </a:prstGeom>
          <a:noFill/>
        </p:spPr>
        <p:txBody>
          <a:bodyPr wrap="square">
            <a:spAutoFit/>
          </a:bodyPr>
          <a:lstStyle/>
          <a:p>
            <a:r>
              <a:rPr lang="en-CA" sz="2000">
                <a:solidFill>
                  <a:schemeClr val="accent1"/>
                </a:solidFill>
                <a:latin typeface="Avenir" panose="02000503020000020003" pitchFamily="2" charset="0"/>
              </a:rPr>
              <a:t>Star Schema</a:t>
            </a:r>
          </a:p>
        </p:txBody>
      </p:sp>
      <p:sp>
        <p:nvSpPr>
          <p:cNvPr id="48" name="TextBox 47">
            <a:extLst>
              <a:ext uri="{FF2B5EF4-FFF2-40B4-BE49-F238E27FC236}">
                <a16:creationId xmlns:a16="http://schemas.microsoft.com/office/drawing/2014/main" id="{C966A942-ED32-4A53-4F46-7112417E4424}"/>
              </a:ext>
            </a:extLst>
          </p:cNvPr>
          <p:cNvSpPr txBox="1"/>
          <p:nvPr/>
        </p:nvSpPr>
        <p:spPr>
          <a:xfrm>
            <a:off x="9785587" y="646315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Key Takeaways</a:t>
            </a:r>
          </a:p>
        </p:txBody>
      </p:sp>
    </p:spTree>
    <p:extLst>
      <p:ext uri="{BB962C8B-B14F-4D97-AF65-F5344CB8AC3E}">
        <p14:creationId xmlns:p14="http://schemas.microsoft.com/office/powerpoint/2010/main" val="72731048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D2DA-68F2-F2E8-6806-624A1429B828}"/>
              </a:ext>
            </a:extLst>
          </p:cNvPr>
          <p:cNvSpPr>
            <a:spLocks noGrp="1"/>
          </p:cNvSpPr>
          <p:nvPr>
            <p:ph type="title"/>
          </p:nvPr>
        </p:nvSpPr>
        <p:spPr/>
        <p:txBody>
          <a:bodyPr/>
          <a:lstStyle/>
          <a:p>
            <a:r>
              <a:rPr lang="en-US"/>
              <a:t>Mission &amp; Objective</a:t>
            </a:r>
          </a:p>
        </p:txBody>
      </p:sp>
      <p:sp>
        <p:nvSpPr>
          <p:cNvPr id="4" name="Content Placeholder 2">
            <a:extLst>
              <a:ext uri="{FF2B5EF4-FFF2-40B4-BE49-F238E27FC236}">
                <a16:creationId xmlns:a16="http://schemas.microsoft.com/office/drawing/2014/main" id="{DCF60BE8-E972-3EB4-3649-77BD370DD18C}"/>
              </a:ext>
            </a:extLst>
          </p:cNvPr>
          <p:cNvSpPr txBox="1">
            <a:spLocks/>
          </p:cNvSpPr>
          <p:nvPr/>
        </p:nvSpPr>
        <p:spPr>
          <a:xfrm>
            <a:off x="893618" y="1449659"/>
            <a:ext cx="10404763" cy="1096259"/>
          </a:xfrm>
          <a:prstGeom prst="rect">
            <a:avLst/>
          </a:prstGeom>
          <a:solidFill>
            <a:srgbClr val="E9F0F7"/>
          </a:solidFill>
          <a:ln w="19050">
            <a:solidFill>
              <a:schemeClr val="accent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000">
                <a:solidFill>
                  <a:schemeClr val="accent1"/>
                </a:solidFill>
                <a:latin typeface="Avenir Black Oblique" panose="02000503020000020003" pitchFamily="2" charset="0"/>
              </a:rPr>
              <a:t>Mission Statement: </a:t>
            </a:r>
            <a:r>
              <a:rPr lang="en-CA" sz="2000" i="1">
                <a:solidFill>
                  <a:schemeClr val="accent1"/>
                </a:solidFill>
                <a:latin typeface="Avenir Book Oblique" panose="02000503020000020003" pitchFamily="2" charset="0"/>
              </a:rPr>
              <a:t>Support IKEA's website operations and maintenance by providing granular data on its customers and their respective orders, as well as facilitating inventory management by keeping updated records on available products.</a:t>
            </a:r>
          </a:p>
        </p:txBody>
      </p:sp>
      <p:sp>
        <p:nvSpPr>
          <p:cNvPr id="5" name="Content Placeholder 2">
            <a:extLst>
              <a:ext uri="{FF2B5EF4-FFF2-40B4-BE49-F238E27FC236}">
                <a16:creationId xmlns:a16="http://schemas.microsoft.com/office/drawing/2014/main" id="{0CEBB001-F304-22FC-D3E3-970F7E733FC0}"/>
              </a:ext>
            </a:extLst>
          </p:cNvPr>
          <p:cNvSpPr txBox="1">
            <a:spLocks/>
          </p:cNvSpPr>
          <p:nvPr/>
        </p:nvSpPr>
        <p:spPr>
          <a:xfrm rot="16200000">
            <a:off x="-320020" y="3936645"/>
            <a:ext cx="3040483" cy="613208"/>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a:solidFill>
                  <a:schemeClr val="accent4"/>
                </a:solidFill>
                <a:latin typeface="Avenir Black" panose="02000503020000020003" pitchFamily="2" charset="0"/>
              </a:rPr>
              <a:t>Objectives:</a:t>
            </a:r>
          </a:p>
        </p:txBody>
      </p:sp>
      <p:sp>
        <p:nvSpPr>
          <p:cNvPr id="9" name="Content Placeholder 2">
            <a:extLst>
              <a:ext uri="{FF2B5EF4-FFF2-40B4-BE49-F238E27FC236}">
                <a16:creationId xmlns:a16="http://schemas.microsoft.com/office/drawing/2014/main" id="{FA01901C-FF02-0D1F-2F27-963EB884EFAC}"/>
              </a:ext>
            </a:extLst>
          </p:cNvPr>
          <p:cNvSpPr txBox="1">
            <a:spLocks/>
          </p:cNvSpPr>
          <p:nvPr/>
        </p:nvSpPr>
        <p:spPr>
          <a:xfrm>
            <a:off x="1787234" y="2723007"/>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lack" panose="02000503020000020003" pitchFamily="2" charset="0"/>
              </a:rPr>
              <a:t>To Maintain Data On:</a:t>
            </a:r>
          </a:p>
        </p:txBody>
      </p:sp>
      <p:sp>
        <p:nvSpPr>
          <p:cNvPr id="10" name="Content Placeholder 2">
            <a:extLst>
              <a:ext uri="{FF2B5EF4-FFF2-40B4-BE49-F238E27FC236}">
                <a16:creationId xmlns:a16="http://schemas.microsoft.com/office/drawing/2014/main" id="{2E263C09-D4E9-E7B3-7044-48BA7EB25202}"/>
              </a:ext>
            </a:extLst>
          </p:cNvPr>
          <p:cNvSpPr txBox="1">
            <a:spLocks/>
          </p:cNvSpPr>
          <p:nvPr/>
        </p:nvSpPr>
        <p:spPr>
          <a:xfrm>
            <a:off x="1787234" y="5311065"/>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lack" panose="02000503020000020003" pitchFamily="2" charset="0"/>
              </a:rPr>
              <a:t>To Integrate:</a:t>
            </a:r>
          </a:p>
        </p:txBody>
      </p:sp>
      <p:sp>
        <p:nvSpPr>
          <p:cNvPr id="11" name="Content Placeholder 2">
            <a:extLst>
              <a:ext uri="{FF2B5EF4-FFF2-40B4-BE49-F238E27FC236}">
                <a16:creationId xmlns:a16="http://schemas.microsoft.com/office/drawing/2014/main" id="{86AED778-A092-E18A-87EB-82011C4511EE}"/>
              </a:ext>
            </a:extLst>
          </p:cNvPr>
          <p:cNvSpPr txBox="1">
            <a:spLocks/>
          </p:cNvSpPr>
          <p:nvPr/>
        </p:nvSpPr>
        <p:spPr>
          <a:xfrm>
            <a:off x="1787234" y="3369529"/>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lack" panose="02000503020000020003" pitchFamily="2" charset="0"/>
              </a:rPr>
              <a:t>To Support:</a:t>
            </a:r>
          </a:p>
        </p:txBody>
      </p:sp>
      <p:sp>
        <p:nvSpPr>
          <p:cNvPr id="12" name="Content Placeholder 2">
            <a:extLst>
              <a:ext uri="{FF2B5EF4-FFF2-40B4-BE49-F238E27FC236}">
                <a16:creationId xmlns:a16="http://schemas.microsoft.com/office/drawing/2014/main" id="{FE67E12D-44DF-0FF5-0703-3EC1E393206E}"/>
              </a:ext>
            </a:extLst>
          </p:cNvPr>
          <p:cNvSpPr txBox="1">
            <a:spLocks/>
          </p:cNvSpPr>
          <p:nvPr/>
        </p:nvSpPr>
        <p:spPr>
          <a:xfrm>
            <a:off x="1787234" y="4017938"/>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dirty="0">
                <a:solidFill>
                  <a:schemeClr val="accent1"/>
                </a:solidFill>
                <a:latin typeface="Avenir Black" panose="02000503020000020003" pitchFamily="2" charset="0"/>
              </a:rPr>
              <a:t>To Perform Searches On:</a:t>
            </a:r>
          </a:p>
        </p:txBody>
      </p:sp>
      <p:sp>
        <p:nvSpPr>
          <p:cNvPr id="13" name="Content Placeholder 2">
            <a:extLst>
              <a:ext uri="{FF2B5EF4-FFF2-40B4-BE49-F238E27FC236}">
                <a16:creationId xmlns:a16="http://schemas.microsoft.com/office/drawing/2014/main" id="{F0CB59C1-085D-1267-3504-E12A5F692EAE}"/>
              </a:ext>
            </a:extLst>
          </p:cNvPr>
          <p:cNvSpPr txBox="1">
            <a:spLocks/>
          </p:cNvSpPr>
          <p:nvPr/>
        </p:nvSpPr>
        <p:spPr>
          <a:xfrm>
            <a:off x="1787234" y="4662656"/>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lack" panose="02000503020000020003" pitchFamily="2" charset="0"/>
              </a:rPr>
              <a:t>To Report On:</a:t>
            </a:r>
          </a:p>
        </p:txBody>
      </p:sp>
      <p:sp>
        <p:nvSpPr>
          <p:cNvPr id="14" name="Content Placeholder 2">
            <a:extLst>
              <a:ext uri="{FF2B5EF4-FFF2-40B4-BE49-F238E27FC236}">
                <a16:creationId xmlns:a16="http://schemas.microsoft.com/office/drawing/2014/main" id="{8E576678-2AEA-0E14-E70F-E1514C37BD2E}"/>
              </a:ext>
            </a:extLst>
          </p:cNvPr>
          <p:cNvSpPr txBox="1">
            <a:spLocks/>
          </p:cNvSpPr>
          <p:nvPr/>
        </p:nvSpPr>
        <p:spPr>
          <a:xfrm>
            <a:off x="5281899" y="2723007"/>
            <a:ext cx="6016482"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Articles, Categories, Customers, Orders</a:t>
            </a:r>
          </a:p>
        </p:txBody>
      </p:sp>
      <p:sp>
        <p:nvSpPr>
          <p:cNvPr id="15" name="Content Placeholder 2">
            <a:extLst>
              <a:ext uri="{FF2B5EF4-FFF2-40B4-BE49-F238E27FC236}">
                <a16:creationId xmlns:a16="http://schemas.microsoft.com/office/drawing/2014/main" id="{00F67101-EE92-37ED-4467-58B6F117C6B3}"/>
              </a:ext>
            </a:extLst>
          </p:cNvPr>
          <p:cNvSpPr txBox="1">
            <a:spLocks/>
          </p:cNvSpPr>
          <p:nvPr/>
        </p:nvSpPr>
        <p:spPr>
          <a:xfrm>
            <a:off x="5281899" y="5311065"/>
            <a:ext cx="6016482"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Payment Gateways and Safely Process Payments</a:t>
            </a:r>
          </a:p>
        </p:txBody>
      </p:sp>
      <p:sp>
        <p:nvSpPr>
          <p:cNvPr id="16" name="Content Placeholder 2">
            <a:extLst>
              <a:ext uri="{FF2B5EF4-FFF2-40B4-BE49-F238E27FC236}">
                <a16:creationId xmlns:a16="http://schemas.microsoft.com/office/drawing/2014/main" id="{EF8737E7-9F16-ABA2-1570-900C29550FB6}"/>
              </a:ext>
            </a:extLst>
          </p:cNvPr>
          <p:cNvSpPr txBox="1">
            <a:spLocks/>
          </p:cNvSpPr>
          <p:nvPr/>
        </p:nvSpPr>
        <p:spPr>
          <a:xfrm>
            <a:off x="5281899" y="3369529"/>
            <a:ext cx="6016482" cy="452426"/>
          </a:xfrm>
          <a:prstGeom prst="rect">
            <a:avLst/>
          </a:prstGeom>
          <a:solidFill>
            <a:srgbClr val="E9F0F7"/>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Articles, Customer, Order Management</a:t>
            </a:r>
          </a:p>
        </p:txBody>
      </p:sp>
      <p:sp>
        <p:nvSpPr>
          <p:cNvPr id="17" name="Content Placeholder 2">
            <a:extLst>
              <a:ext uri="{FF2B5EF4-FFF2-40B4-BE49-F238E27FC236}">
                <a16:creationId xmlns:a16="http://schemas.microsoft.com/office/drawing/2014/main" id="{B481D5B3-CE5D-D56E-2443-388016149B21}"/>
              </a:ext>
            </a:extLst>
          </p:cNvPr>
          <p:cNvSpPr txBox="1">
            <a:spLocks/>
          </p:cNvSpPr>
          <p:nvPr/>
        </p:nvSpPr>
        <p:spPr>
          <a:xfrm>
            <a:off x="5281899" y="4017938"/>
            <a:ext cx="6016482"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Articles</a:t>
            </a:r>
            <a:r>
              <a:rPr lang="en-CA" sz="2000" dirty="0">
                <a:solidFill>
                  <a:schemeClr val="accent1"/>
                </a:solidFill>
              </a:rPr>
              <a:t>, Orders, Customers</a:t>
            </a:r>
          </a:p>
        </p:txBody>
      </p:sp>
      <p:sp>
        <p:nvSpPr>
          <p:cNvPr id="18" name="Content Placeholder 2">
            <a:extLst>
              <a:ext uri="{FF2B5EF4-FFF2-40B4-BE49-F238E27FC236}">
                <a16:creationId xmlns:a16="http://schemas.microsoft.com/office/drawing/2014/main" id="{DE640D05-1526-B15F-BE44-C356F687F69E}"/>
              </a:ext>
            </a:extLst>
          </p:cNvPr>
          <p:cNvSpPr txBox="1">
            <a:spLocks/>
          </p:cNvSpPr>
          <p:nvPr/>
        </p:nvSpPr>
        <p:spPr>
          <a:xfrm>
            <a:off x="5281899" y="4662656"/>
            <a:ext cx="6016482"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Articles, Orders, Customers</a:t>
            </a:r>
          </a:p>
        </p:txBody>
      </p:sp>
      <p:sp>
        <p:nvSpPr>
          <p:cNvPr id="19" name="Triangle 18">
            <a:extLst>
              <a:ext uri="{FF2B5EF4-FFF2-40B4-BE49-F238E27FC236}">
                <a16:creationId xmlns:a16="http://schemas.microsoft.com/office/drawing/2014/main" id="{03715C7E-3541-EF73-E395-4A36613C6B8E}"/>
              </a:ext>
            </a:extLst>
          </p:cNvPr>
          <p:cNvSpPr/>
          <p:nvPr/>
        </p:nvSpPr>
        <p:spPr>
          <a:xfrm rot="5400000">
            <a:off x="4915482" y="2867406"/>
            <a:ext cx="452426" cy="163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7409175F-69E1-58B6-93BE-EDCF9BAA444B}"/>
              </a:ext>
            </a:extLst>
          </p:cNvPr>
          <p:cNvSpPr/>
          <p:nvPr/>
        </p:nvSpPr>
        <p:spPr>
          <a:xfrm rot="5400000">
            <a:off x="4915482" y="3513928"/>
            <a:ext cx="452426" cy="163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FD75C57-F442-07C6-2BEA-2B20AD81B05B}"/>
              </a:ext>
            </a:extLst>
          </p:cNvPr>
          <p:cNvSpPr/>
          <p:nvPr/>
        </p:nvSpPr>
        <p:spPr>
          <a:xfrm rot="5400000">
            <a:off x="4915482" y="4162337"/>
            <a:ext cx="452426" cy="163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0F78FC60-8130-77DF-82F0-5D1727D04F23}"/>
              </a:ext>
            </a:extLst>
          </p:cNvPr>
          <p:cNvSpPr/>
          <p:nvPr/>
        </p:nvSpPr>
        <p:spPr>
          <a:xfrm rot="5400000">
            <a:off x="4915482" y="4810745"/>
            <a:ext cx="452426" cy="163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E1C1FFDF-CCBE-D38F-A6CE-349B4BB20627}"/>
              </a:ext>
            </a:extLst>
          </p:cNvPr>
          <p:cNvSpPr/>
          <p:nvPr/>
        </p:nvSpPr>
        <p:spPr>
          <a:xfrm rot="5400000">
            <a:off x="4915482" y="5455464"/>
            <a:ext cx="452426" cy="163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57DDB8C-FC5B-E04D-8BC8-92B5372BEE33}"/>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7" name="TextBox 6">
            <a:extLst>
              <a:ext uri="{FF2B5EF4-FFF2-40B4-BE49-F238E27FC236}">
                <a16:creationId xmlns:a16="http://schemas.microsoft.com/office/drawing/2014/main" id="{82E161D3-08BE-9207-CAD8-13A676926F3F}"/>
              </a:ext>
            </a:extLst>
          </p:cNvPr>
          <p:cNvSpPr txBox="1"/>
          <p:nvPr/>
        </p:nvSpPr>
        <p:spPr>
          <a:xfrm>
            <a:off x="5669286" y="6457890"/>
            <a:ext cx="1968058" cy="400110"/>
          </a:xfrm>
          <a:prstGeom prst="rect">
            <a:avLst/>
          </a:prstGeom>
          <a:noFill/>
        </p:spPr>
        <p:txBody>
          <a:bodyPr wrap="square">
            <a:spAutoFit/>
          </a:bodyPr>
          <a:lstStyle/>
          <a:p>
            <a:r>
              <a:rPr lang="en-CA" sz="2000">
                <a:solidFill>
                  <a:schemeClr val="accent1"/>
                </a:solidFill>
                <a:latin typeface="Avenir" panose="02000503020000020003" pitchFamily="2" charset="0"/>
              </a:rPr>
              <a:t>Room Network</a:t>
            </a:r>
          </a:p>
        </p:txBody>
      </p:sp>
      <p:sp>
        <p:nvSpPr>
          <p:cNvPr id="25" name="TextBox 24">
            <a:extLst>
              <a:ext uri="{FF2B5EF4-FFF2-40B4-BE49-F238E27FC236}">
                <a16:creationId xmlns:a16="http://schemas.microsoft.com/office/drawing/2014/main" id="{63D8F7E3-E262-AAC8-312B-270724D07142}"/>
              </a:ext>
            </a:extLst>
          </p:cNvPr>
          <p:cNvSpPr txBox="1"/>
          <p:nvPr/>
        </p:nvSpPr>
        <p:spPr>
          <a:xfrm>
            <a:off x="2711197" y="6461794"/>
            <a:ext cx="2958089"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Mission &amp; Objectives</a:t>
            </a:r>
          </a:p>
        </p:txBody>
      </p:sp>
      <p:cxnSp>
        <p:nvCxnSpPr>
          <p:cNvPr id="26" name="Straight Connector 25">
            <a:extLst>
              <a:ext uri="{FF2B5EF4-FFF2-40B4-BE49-F238E27FC236}">
                <a16:creationId xmlns:a16="http://schemas.microsoft.com/office/drawing/2014/main" id="{4658B9BD-6855-FBB1-BF2D-6778649FD5B7}"/>
              </a:ext>
            </a:extLst>
          </p:cNvPr>
          <p:cNvCxnSpPr>
            <a:cxnSpLocks/>
          </p:cNvCxnSpPr>
          <p:nvPr/>
        </p:nvCxnSpPr>
        <p:spPr>
          <a:xfrm>
            <a:off x="3623823" y="-2250460"/>
            <a:ext cx="1353544" cy="0"/>
          </a:xfrm>
          <a:prstGeom prst="line">
            <a:avLst/>
          </a:prstGeom>
          <a:ln w="9525">
            <a:solidFill>
              <a:srgbClr val="0058A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AC37A7-9D2B-8068-3929-E7C08CD78C8D}"/>
              </a:ext>
            </a:extLst>
          </p:cNvPr>
          <p:cNvCxnSpPr>
            <a:cxnSpLocks/>
          </p:cNvCxnSpPr>
          <p:nvPr/>
        </p:nvCxnSpPr>
        <p:spPr>
          <a:xfrm>
            <a:off x="7416889" y="-2250460"/>
            <a:ext cx="1353544" cy="0"/>
          </a:xfrm>
          <a:prstGeom prst="line">
            <a:avLst/>
          </a:prstGeom>
          <a:ln w="9525">
            <a:solidFill>
              <a:srgbClr val="0058AA"/>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7079AF5-9CB5-7D29-56D0-8CC0A76064B3}"/>
              </a:ext>
            </a:extLst>
          </p:cNvPr>
          <p:cNvGrpSpPr/>
          <p:nvPr/>
        </p:nvGrpSpPr>
        <p:grpSpPr>
          <a:xfrm>
            <a:off x="838200" y="-3362509"/>
            <a:ext cx="3065556" cy="3202869"/>
            <a:chOff x="838200" y="1924857"/>
            <a:chExt cx="3065556" cy="3202869"/>
          </a:xfrm>
        </p:grpSpPr>
        <p:sp>
          <p:nvSpPr>
            <p:cNvPr id="29" name="Triangle 28">
              <a:extLst>
                <a:ext uri="{FF2B5EF4-FFF2-40B4-BE49-F238E27FC236}">
                  <a16:creationId xmlns:a16="http://schemas.microsoft.com/office/drawing/2014/main" id="{250BC458-F835-F6E3-AC25-869FE4288C54}"/>
                </a:ext>
              </a:extLst>
            </p:cNvPr>
            <p:cNvSpPr/>
            <p:nvPr/>
          </p:nvSpPr>
          <p:spPr>
            <a:xfrm rot="10800000">
              <a:off x="2085076"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2C9D976-5CAB-ABAE-80CE-B19F31011514}"/>
                </a:ext>
              </a:extLst>
            </p:cNvPr>
            <p:cNvSpPr txBox="1"/>
            <p:nvPr/>
          </p:nvSpPr>
          <p:spPr>
            <a:xfrm>
              <a:off x="838200" y="4727616"/>
              <a:ext cx="3065556" cy="400110"/>
            </a:xfrm>
            <a:prstGeom prst="rect">
              <a:avLst/>
            </a:prstGeom>
            <a:noFill/>
          </p:spPr>
          <p:txBody>
            <a:bodyPr wrap="square" rtlCol="0" anchor="t">
              <a:spAutoFit/>
            </a:bodyPr>
            <a:lstStyle/>
            <a:p>
              <a:pPr algn="ctr"/>
              <a:r>
                <a:rPr lang="en-US" sz="2000" b="1" dirty="0">
                  <a:latin typeface="Avenir Book" panose="02000503020000020003" pitchFamily="2" charset="0"/>
                </a:rPr>
                <a:t>Transaction Database</a:t>
              </a:r>
            </a:p>
          </p:txBody>
        </p:sp>
        <p:sp>
          <p:nvSpPr>
            <p:cNvPr id="31" name="Oval 30">
              <a:extLst>
                <a:ext uri="{FF2B5EF4-FFF2-40B4-BE49-F238E27FC236}">
                  <a16:creationId xmlns:a16="http://schemas.microsoft.com/office/drawing/2014/main" id="{5A197FF2-6A17-45BD-6CFB-238F75D9AE14}"/>
                </a:ext>
              </a:extLst>
            </p:cNvPr>
            <p:cNvSpPr/>
            <p:nvPr/>
          </p:nvSpPr>
          <p:spPr>
            <a:xfrm>
              <a:off x="1303055" y="1924857"/>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Flying Money with solid fill">
              <a:extLst>
                <a:ext uri="{FF2B5EF4-FFF2-40B4-BE49-F238E27FC236}">
                  <a16:creationId xmlns:a16="http://schemas.microsoft.com/office/drawing/2014/main" id="{5D7F6EDB-0D31-A22C-F080-B1B8CEE0AA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8415" y="2230218"/>
              <a:ext cx="1525125" cy="1525125"/>
            </a:xfrm>
            <a:prstGeom prst="rect">
              <a:avLst/>
            </a:prstGeom>
          </p:spPr>
        </p:pic>
      </p:grpSp>
      <p:grpSp>
        <p:nvGrpSpPr>
          <p:cNvPr id="33" name="Group 32">
            <a:extLst>
              <a:ext uri="{FF2B5EF4-FFF2-40B4-BE49-F238E27FC236}">
                <a16:creationId xmlns:a16="http://schemas.microsoft.com/office/drawing/2014/main" id="{F3993BD9-480C-1F96-417C-15337C60E383}"/>
              </a:ext>
            </a:extLst>
          </p:cNvPr>
          <p:cNvGrpSpPr/>
          <p:nvPr/>
        </p:nvGrpSpPr>
        <p:grpSpPr>
          <a:xfrm>
            <a:off x="8574147" y="-3318384"/>
            <a:ext cx="3065556" cy="3158744"/>
            <a:chOff x="4678072" y="1968982"/>
            <a:chExt cx="3065556" cy="3158744"/>
          </a:xfrm>
        </p:grpSpPr>
        <p:sp>
          <p:nvSpPr>
            <p:cNvPr id="34" name="Triangle 33">
              <a:extLst>
                <a:ext uri="{FF2B5EF4-FFF2-40B4-BE49-F238E27FC236}">
                  <a16:creationId xmlns:a16="http://schemas.microsoft.com/office/drawing/2014/main" id="{DBCC0F64-27D2-A1C8-F396-1E17C8162581}"/>
                </a:ext>
              </a:extLst>
            </p:cNvPr>
            <p:cNvSpPr/>
            <p:nvPr/>
          </p:nvSpPr>
          <p:spPr>
            <a:xfrm rot="10800000">
              <a:off x="5910660"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77A4BE-3F5C-5E4D-FBFC-EE8F5F994E31}"/>
                </a:ext>
              </a:extLst>
            </p:cNvPr>
            <p:cNvSpPr txBox="1"/>
            <p:nvPr/>
          </p:nvSpPr>
          <p:spPr>
            <a:xfrm>
              <a:off x="4678072" y="4727616"/>
              <a:ext cx="3065556" cy="400110"/>
            </a:xfrm>
            <a:prstGeom prst="rect">
              <a:avLst/>
            </a:prstGeom>
            <a:noFill/>
          </p:spPr>
          <p:txBody>
            <a:bodyPr wrap="square" rtlCol="0" anchor="t">
              <a:spAutoFit/>
            </a:bodyPr>
            <a:lstStyle/>
            <a:p>
              <a:pPr algn="ctr"/>
              <a:r>
                <a:rPr lang="en-US" sz="2000" b="1" dirty="0">
                  <a:latin typeface="Avenir Book" panose="02000503020000020003" pitchFamily="2" charset="0"/>
                </a:rPr>
                <a:t>Marketing MDDB</a:t>
              </a:r>
            </a:p>
          </p:txBody>
        </p:sp>
        <p:grpSp>
          <p:nvGrpSpPr>
            <p:cNvPr id="36" name="Group 35">
              <a:extLst>
                <a:ext uri="{FF2B5EF4-FFF2-40B4-BE49-F238E27FC236}">
                  <a16:creationId xmlns:a16="http://schemas.microsoft.com/office/drawing/2014/main" id="{CDCC4E52-C0DF-9318-B630-2A1EBF55AB71}"/>
                </a:ext>
              </a:extLst>
            </p:cNvPr>
            <p:cNvGrpSpPr/>
            <p:nvPr/>
          </p:nvGrpSpPr>
          <p:grpSpPr>
            <a:xfrm>
              <a:off x="5128642" y="1968982"/>
              <a:ext cx="2135848" cy="2135848"/>
              <a:chOff x="5128642" y="1968982"/>
              <a:chExt cx="2135848" cy="2135848"/>
            </a:xfrm>
          </p:grpSpPr>
          <p:sp>
            <p:nvSpPr>
              <p:cNvPr id="37" name="Oval 36">
                <a:extLst>
                  <a:ext uri="{FF2B5EF4-FFF2-40B4-BE49-F238E27FC236}">
                    <a16:creationId xmlns:a16="http://schemas.microsoft.com/office/drawing/2014/main" id="{377C5FFB-D649-4667-EEE2-49867AD5723C}"/>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Marketing with solid fill">
                <a:extLst>
                  <a:ext uri="{FF2B5EF4-FFF2-40B4-BE49-F238E27FC236}">
                    <a16:creationId xmlns:a16="http://schemas.microsoft.com/office/drawing/2014/main" id="{24451DF8-6F80-2CF9-A034-937C931DF9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1763" y="2239759"/>
                <a:ext cx="1594293" cy="1594293"/>
              </a:xfrm>
              <a:prstGeom prst="rect">
                <a:avLst/>
              </a:prstGeom>
            </p:spPr>
          </p:pic>
        </p:grpSp>
      </p:grpSp>
      <p:grpSp>
        <p:nvGrpSpPr>
          <p:cNvPr id="39" name="Group 38">
            <a:extLst>
              <a:ext uri="{FF2B5EF4-FFF2-40B4-BE49-F238E27FC236}">
                <a16:creationId xmlns:a16="http://schemas.microsoft.com/office/drawing/2014/main" id="{E0C6B829-0A63-98DD-43A6-268334A16B7D}"/>
              </a:ext>
            </a:extLst>
          </p:cNvPr>
          <p:cNvGrpSpPr/>
          <p:nvPr/>
        </p:nvGrpSpPr>
        <p:grpSpPr>
          <a:xfrm>
            <a:off x="4691604" y="-3318384"/>
            <a:ext cx="3094696" cy="3158744"/>
            <a:chOff x="8474804" y="1968982"/>
            <a:chExt cx="3094696" cy="3158744"/>
          </a:xfrm>
        </p:grpSpPr>
        <p:sp>
          <p:nvSpPr>
            <p:cNvPr id="40" name="Triangle 39">
              <a:extLst>
                <a:ext uri="{FF2B5EF4-FFF2-40B4-BE49-F238E27FC236}">
                  <a16:creationId xmlns:a16="http://schemas.microsoft.com/office/drawing/2014/main" id="{81B605C6-A4FD-63D2-9141-4BFC96949FE2}"/>
                </a:ext>
              </a:extLst>
            </p:cNvPr>
            <p:cNvSpPr/>
            <p:nvPr/>
          </p:nvSpPr>
          <p:spPr>
            <a:xfrm rot="10800000">
              <a:off x="9736251"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B1F7CE8-766D-C5DF-B85E-E70B74932923}"/>
                </a:ext>
              </a:extLst>
            </p:cNvPr>
            <p:cNvSpPr txBox="1"/>
            <p:nvPr/>
          </p:nvSpPr>
          <p:spPr>
            <a:xfrm>
              <a:off x="8474804" y="4727616"/>
              <a:ext cx="3094696" cy="400110"/>
            </a:xfrm>
            <a:prstGeom prst="rect">
              <a:avLst/>
            </a:prstGeom>
            <a:noFill/>
          </p:spPr>
          <p:txBody>
            <a:bodyPr wrap="square" rtlCol="0" anchor="t">
              <a:spAutoFit/>
            </a:bodyPr>
            <a:lstStyle/>
            <a:p>
              <a:pPr algn="ctr"/>
              <a:r>
                <a:rPr lang="en-US" sz="2000" b="1">
                  <a:latin typeface="Avenir Book" panose="02000503020000020003" pitchFamily="2" charset="0"/>
                </a:rPr>
                <a:t>Room Network</a:t>
              </a:r>
            </a:p>
          </p:txBody>
        </p:sp>
        <p:grpSp>
          <p:nvGrpSpPr>
            <p:cNvPr id="42" name="Group 41">
              <a:extLst>
                <a:ext uri="{FF2B5EF4-FFF2-40B4-BE49-F238E27FC236}">
                  <a16:creationId xmlns:a16="http://schemas.microsoft.com/office/drawing/2014/main" id="{49C22E1F-8DE6-1300-2D1A-06636B465F5B}"/>
                </a:ext>
              </a:extLst>
            </p:cNvPr>
            <p:cNvGrpSpPr/>
            <p:nvPr/>
          </p:nvGrpSpPr>
          <p:grpSpPr>
            <a:xfrm>
              <a:off x="8954229" y="1968982"/>
              <a:ext cx="2135848" cy="2135848"/>
              <a:chOff x="8954229" y="1968982"/>
              <a:chExt cx="2135848" cy="2135848"/>
            </a:xfrm>
          </p:grpSpPr>
          <p:sp>
            <p:nvSpPr>
              <p:cNvPr id="43" name="Oval 42">
                <a:extLst>
                  <a:ext uri="{FF2B5EF4-FFF2-40B4-BE49-F238E27FC236}">
                    <a16:creationId xmlns:a16="http://schemas.microsoft.com/office/drawing/2014/main" id="{CF25DB8E-B896-498B-DB81-543FCF93E61A}"/>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Couch with solid fill">
                <a:extLst>
                  <a:ext uri="{FF2B5EF4-FFF2-40B4-BE49-F238E27FC236}">
                    <a16:creationId xmlns:a16="http://schemas.microsoft.com/office/drawing/2014/main" id="{3EEF4F26-F56E-14D1-A674-BA63DF0600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9999" y="2264752"/>
                <a:ext cx="1544305" cy="1544305"/>
              </a:xfrm>
              <a:prstGeom prst="rect">
                <a:avLst/>
              </a:prstGeom>
            </p:spPr>
          </p:pic>
        </p:grpSp>
      </p:grpSp>
      <p:sp>
        <p:nvSpPr>
          <p:cNvPr id="6" name="TextBox 5">
            <a:extLst>
              <a:ext uri="{FF2B5EF4-FFF2-40B4-BE49-F238E27FC236}">
                <a16:creationId xmlns:a16="http://schemas.microsoft.com/office/drawing/2014/main" id="{A366F01A-D0D9-93FA-BB61-302040749DED}"/>
              </a:ext>
            </a:extLst>
          </p:cNvPr>
          <p:cNvSpPr txBox="1"/>
          <p:nvPr/>
        </p:nvSpPr>
        <p:spPr>
          <a:xfrm>
            <a:off x="7822004" y="6459860"/>
            <a:ext cx="1788802" cy="400110"/>
          </a:xfrm>
          <a:prstGeom prst="rect">
            <a:avLst/>
          </a:prstGeom>
          <a:noFill/>
        </p:spPr>
        <p:txBody>
          <a:bodyPr wrap="square">
            <a:spAutoFit/>
          </a:bodyPr>
          <a:lstStyle/>
          <a:p>
            <a:r>
              <a:rPr lang="en-CA" sz="2000">
                <a:solidFill>
                  <a:schemeClr val="accent1"/>
                </a:solidFill>
                <a:latin typeface="Avenir" panose="02000503020000020003" pitchFamily="2" charset="0"/>
              </a:rPr>
              <a:t>Star Schema</a:t>
            </a:r>
          </a:p>
        </p:txBody>
      </p:sp>
      <p:sp>
        <p:nvSpPr>
          <p:cNvPr id="45" name="TextBox 44">
            <a:extLst>
              <a:ext uri="{FF2B5EF4-FFF2-40B4-BE49-F238E27FC236}">
                <a16:creationId xmlns:a16="http://schemas.microsoft.com/office/drawing/2014/main" id="{2854D472-1DAB-1CD8-5B54-CE16DCD71070}"/>
              </a:ext>
            </a:extLst>
          </p:cNvPr>
          <p:cNvSpPr txBox="1"/>
          <p:nvPr/>
        </p:nvSpPr>
        <p:spPr>
          <a:xfrm>
            <a:off x="9785587" y="646315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Key Takeaways</a:t>
            </a:r>
          </a:p>
        </p:txBody>
      </p:sp>
    </p:spTree>
    <p:extLst>
      <p:ext uri="{BB962C8B-B14F-4D97-AF65-F5344CB8AC3E}">
        <p14:creationId xmlns:p14="http://schemas.microsoft.com/office/powerpoint/2010/main" val="54965940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A5A9-ADCA-D1FD-B3A3-7EA3E076C3FD}"/>
              </a:ext>
            </a:extLst>
          </p:cNvPr>
          <p:cNvSpPr>
            <a:spLocks noGrp="1"/>
          </p:cNvSpPr>
          <p:nvPr>
            <p:ph type="title"/>
          </p:nvPr>
        </p:nvSpPr>
        <p:spPr/>
        <p:txBody>
          <a:bodyPr/>
          <a:lstStyle/>
          <a:p>
            <a:r>
              <a:rPr lang="en-CA" dirty="0"/>
              <a:t>Value Proposition</a:t>
            </a:r>
          </a:p>
        </p:txBody>
      </p:sp>
      <p:cxnSp>
        <p:nvCxnSpPr>
          <p:cNvPr id="10" name="Straight Connector 9">
            <a:extLst>
              <a:ext uri="{FF2B5EF4-FFF2-40B4-BE49-F238E27FC236}">
                <a16:creationId xmlns:a16="http://schemas.microsoft.com/office/drawing/2014/main" id="{0B7A754E-83CF-9545-4892-04E50B21E959}"/>
              </a:ext>
            </a:extLst>
          </p:cNvPr>
          <p:cNvCxnSpPr>
            <a:cxnSpLocks/>
          </p:cNvCxnSpPr>
          <p:nvPr/>
        </p:nvCxnSpPr>
        <p:spPr>
          <a:xfrm>
            <a:off x="3623823" y="3036906"/>
            <a:ext cx="1353544" cy="0"/>
          </a:xfrm>
          <a:prstGeom prst="line">
            <a:avLst/>
          </a:prstGeom>
          <a:ln w="9525">
            <a:solidFill>
              <a:srgbClr val="0058A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A7DAF1-8381-C69B-6AF5-FB5D093C963E}"/>
              </a:ext>
            </a:extLst>
          </p:cNvPr>
          <p:cNvCxnSpPr>
            <a:cxnSpLocks/>
          </p:cNvCxnSpPr>
          <p:nvPr/>
        </p:nvCxnSpPr>
        <p:spPr>
          <a:xfrm>
            <a:off x="7416889" y="3036906"/>
            <a:ext cx="1353544" cy="0"/>
          </a:xfrm>
          <a:prstGeom prst="line">
            <a:avLst/>
          </a:prstGeom>
          <a:ln w="9525">
            <a:solidFill>
              <a:srgbClr val="0058AA"/>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05B3439-98E5-E7DC-EEE9-A4BB84CFA225}"/>
              </a:ext>
            </a:extLst>
          </p:cNvPr>
          <p:cNvSpPr/>
          <p:nvPr/>
        </p:nvSpPr>
        <p:spPr>
          <a:xfrm>
            <a:off x="868214" y="5340298"/>
            <a:ext cx="10659537" cy="581891"/>
          </a:xfrm>
          <a:prstGeom prst="rect">
            <a:avLst/>
          </a:prstGeom>
          <a:solidFill>
            <a:srgbClr val="0058AA">
              <a:alpha val="9804"/>
            </a:srgbClr>
          </a:solidFill>
          <a:ln>
            <a:solidFill>
              <a:srgbClr val="0058AA"/>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accent1"/>
                </a:solidFill>
                <a:latin typeface="Avenir Book" panose="02000503020000020003" pitchFamily="2" charset="0"/>
              </a:rPr>
              <a:t>3 Complementary Data Management Propositions</a:t>
            </a:r>
          </a:p>
        </p:txBody>
      </p:sp>
      <p:sp>
        <p:nvSpPr>
          <p:cNvPr id="7" name="Triangle 6">
            <a:extLst>
              <a:ext uri="{FF2B5EF4-FFF2-40B4-BE49-F238E27FC236}">
                <a16:creationId xmlns:a16="http://schemas.microsoft.com/office/drawing/2014/main" id="{6569795A-DEBB-58FC-F50D-8879ABF217F1}"/>
              </a:ext>
            </a:extLst>
          </p:cNvPr>
          <p:cNvSpPr/>
          <p:nvPr/>
        </p:nvSpPr>
        <p:spPr>
          <a:xfrm rot="10800000">
            <a:off x="2085076"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34D139-2B9E-C579-764A-59EEE194C298}"/>
              </a:ext>
            </a:extLst>
          </p:cNvPr>
          <p:cNvSpPr txBox="1"/>
          <p:nvPr/>
        </p:nvSpPr>
        <p:spPr>
          <a:xfrm>
            <a:off x="838200" y="4727616"/>
            <a:ext cx="3065556" cy="400110"/>
          </a:xfrm>
          <a:prstGeom prst="rect">
            <a:avLst/>
          </a:prstGeom>
          <a:noFill/>
        </p:spPr>
        <p:txBody>
          <a:bodyPr wrap="square" rtlCol="0" anchor="t">
            <a:spAutoFit/>
          </a:bodyPr>
          <a:lstStyle/>
          <a:p>
            <a:pPr algn="ctr"/>
            <a:r>
              <a:rPr lang="en-US" sz="2000" b="1" dirty="0">
                <a:latin typeface="Avenir Book" panose="02000503020000020003" pitchFamily="2" charset="0"/>
              </a:rPr>
              <a:t>Transaction Database</a:t>
            </a:r>
          </a:p>
        </p:txBody>
      </p:sp>
      <p:grpSp>
        <p:nvGrpSpPr>
          <p:cNvPr id="29" name="Group 28">
            <a:extLst>
              <a:ext uri="{FF2B5EF4-FFF2-40B4-BE49-F238E27FC236}">
                <a16:creationId xmlns:a16="http://schemas.microsoft.com/office/drawing/2014/main" id="{943EFCFD-94A3-01A5-5A3C-6869D8914B35}"/>
              </a:ext>
            </a:extLst>
          </p:cNvPr>
          <p:cNvGrpSpPr/>
          <p:nvPr/>
        </p:nvGrpSpPr>
        <p:grpSpPr>
          <a:xfrm>
            <a:off x="1303055" y="1924857"/>
            <a:ext cx="2135848" cy="2135848"/>
            <a:chOff x="1303055" y="1924857"/>
            <a:chExt cx="2135848" cy="2135848"/>
          </a:xfrm>
        </p:grpSpPr>
        <p:sp>
          <p:nvSpPr>
            <p:cNvPr id="22" name="Oval 21">
              <a:extLst>
                <a:ext uri="{FF2B5EF4-FFF2-40B4-BE49-F238E27FC236}">
                  <a16:creationId xmlns:a16="http://schemas.microsoft.com/office/drawing/2014/main" id="{14B9D2CC-7022-5DAB-2160-FC6437208710}"/>
                </a:ext>
              </a:extLst>
            </p:cNvPr>
            <p:cNvSpPr/>
            <p:nvPr/>
          </p:nvSpPr>
          <p:spPr>
            <a:xfrm>
              <a:off x="1303055" y="1924857"/>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Flying Money with solid fill">
              <a:extLst>
                <a:ext uri="{FF2B5EF4-FFF2-40B4-BE49-F238E27FC236}">
                  <a16:creationId xmlns:a16="http://schemas.microsoft.com/office/drawing/2014/main" id="{EAED0FA5-2F04-91CC-0DD1-A58F8F3A92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8415" y="2230218"/>
              <a:ext cx="1525125" cy="1525125"/>
            </a:xfrm>
            <a:prstGeom prst="rect">
              <a:avLst/>
            </a:prstGeom>
          </p:spPr>
        </p:pic>
      </p:grpSp>
      <p:grpSp>
        <p:nvGrpSpPr>
          <p:cNvPr id="17" name="Group 16">
            <a:extLst>
              <a:ext uri="{FF2B5EF4-FFF2-40B4-BE49-F238E27FC236}">
                <a16:creationId xmlns:a16="http://schemas.microsoft.com/office/drawing/2014/main" id="{0407FA87-6771-FE6C-4A7D-7EF438E7C328}"/>
              </a:ext>
            </a:extLst>
          </p:cNvPr>
          <p:cNvGrpSpPr/>
          <p:nvPr/>
        </p:nvGrpSpPr>
        <p:grpSpPr>
          <a:xfrm>
            <a:off x="8574147" y="1968982"/>
            <a:ext cx="3065556" cy="3158744"/>
            <a:chOff x="4678072" y="1968982"/>
            <a:chExt cx="3065556" cy="3158744"/>
          </a:xfrm>
        </p:grpSpPr>
        <p:sp>
          <p:nvSpPr>
            <p:cNvPr id="8" name="Triangle 7">
              <a:extLst>
                <a:ext uri="{FF2B5EF4-FFF2-40B4-BE49-F238E27FC236}">
                  <a16:creationId xmlns:a16="http://schemas.microsoft.com/office/drawing/2014/main" id="{F08F4EF3-59C1-2C9D-9C30-B6D7330370D3}"/>
                </a:ext>
              </a:extLst>
            </p:cNvPr>
            <p:cNvSpPr/>
            <p:nvPr/>
          </p:nvSpPr>
          <p:spPr>
            <a:xfrm rot="10800000">
              <a:off x="5910660"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D0E16E7-D364-41A8-0CCD-6FF5D79FC43E}"/>
                </a:ext>
              </a:extLst>
            </p:cNvPr>
            <p:cNvSpPr txBox="1"/>
            <p:nvPr/>
          </p:nvSpPr>
          <p:spPr>
            <a:xfrm>
              <a:off x="4678072" y="4727616"/>
              <a:ext cx="3065556" cy="400110"/>
            </a:xfrm>
            <a:prstGeom prst="rect">
              <a:avLst/>
            </a:prstGeom>
            <a:noFill/>
          </p:spPr>
          <p:txBody>
            <a:bodyPr wrap="square" rtlCol="0" anchor="t">
              <a:spAutoFit/>
            </a:bodyPr>
            <a:lstStyle/>
            <a:p>
              <a:pPr algn="ctr"/>
              <a:r>
                <a:rPr lang="en-US" sz="2000" b="1" dirty="0">
                  <a:latin typeface="Avenir Book" panose="02000503020000020003" pitchFamily="2" charset="0"/>
                </a:rPr>
                <a:t>Marketing MDDB</a:t>
              </a:r>
            </a:p>
          </p:txBody>
        </p:sp>
        <p:grpSp>
          <p:nvGrpSpPr>
            <p:cNvPr id="4" name="Group 3">
              <a:extLst>
                <a:ext uri="{FF2B5EF4-FFF2-40B4-BE49-F238E27FC236}">
                  <a16:creationId xmlns:a16="http://schemas.microsoft.com/office/drawing/2014/main" id="{F3F0E0E0-D042-8B54-D7F8-423AE038036D}"/>
                </a:ext>
              </a:extLst>
            </p:cNvPr>
            <p:cNvGrpSpPr/>
            <p:nvPr/>
          </p:nvGrpSpPr>
          <p:grpSpPr>
            <a:xfrm>
              <a:off x="5128642" y="1968982"/>
              <a:ext cx="2135848" cy="2135848"/>
              <a:chOff x="5128642" y="1968982"/>
              <a:chExt cx="2135848" cy="2135848"/>
            </a:xfrm>
          </p:grpSpPr>
          <p:sp>
            <p:nvSpPr>
              <p:cNvPr id="5" name="Oval 4">
                <a:extLst>
                  <a:ext uri="{FF2B5EF4-FFF2-40B4-BE49-F238E27FC236}">
                    <a16:creationId xmlns:a16="http://schemas.microsoft.com/office/drawing/2014/main" id="{E9FA0AB6-8022-1042-A9A6-8C6980CC4C47}"/>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Marketing with solid fill">
                <a:extLst>
                  <a:ext uri="{FF2B5EF4-FFF2-40B4-BE49-F238E27FC236}">
                    <a16:creationId xmlns:a16="http://schemas.microsoft.com/office/drawing/2014/main" id="{8338D152-CB32-D407-F972-C487C06612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1763" y="2239759"/>
                <a:ext cx="1594293" cy="1594293"/>
              </a:xfrm>
              <a:prstGeom prst="rect">
                <a:avLst/>
              </a:prstGeom>
            </p:spPr>
          </p:pic>
        </p:grpSp>
      </p:grpSp>
      <p:grpSp>
        <p:nvGrpSpPr>
          <p:cNvPr id="18" name="Group 17">
            <a:extLst>
              <a:ext uri="{FF2B5EF4-FFF2-40B4-BE49-F238E27FC236}">
                <a16:creationId xmlns:a16="http://schemas.microsoft.com/office/drawing/2014/main" id="{8309E9B7-8CFD-5FF7-C155-8FEBADC2E5F2}"/>
              </a:ext>
            </a:extLst>
          </p:cNvPr>
          <p:cNvGrpSpPr/>
          <p:nvPr/>
        </p:nvGrpSpPr>
        <p:grpSpPr>
          <a:xfrm>
            <a:off x="4691604" y="1968982"/>
            <a:ext cx="3094696" cy="3158744"/>
            <a:chOff x="8474804" y="1968982"/>
            <a:chExt cx="3094696" cy="3158744"/>
          </a:xfrm>
        </p:grpSpPr>
        <p:sp>
          <p:nvSpPr>
            <p:cNvPr id="9" name="Triangle 8">
              <a:extLst>
                <a:ext uri="{FF2B5EF4-FFF2-40B4-BE49-F238E27FC236}">
                  <a16:creationId xmlns:a16="http://schemas.microsoft.com/office/drawing/2014/main" id="{F32FD434-D961-B25A-A6D0-E48DE80B59D0}"/>
                </a:ext>
              </a:extLst>
            </p:cNvPr>
            <p:cNvSpPr/>
            <p:nvPr/>
          </p:nvSpPr>
          <p:spPr>
            <a:xfrm rot="10800000">
              <a:off x="9736251"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3A0CC4-782C-8761-E788-2BD1D85301C4}"/>
                </a:ext>
              </a:extLst>
            </p:cNvPr>
            <p:cNvSpPr txBox="1"/>
            <p:nvPr/>
          </p:nvSpPr>
          <p:spPr>
            <a:xfrm>
              <a:off x="8474804" y="4727616"/>
              <a:ext cx="3094696" cy="400110"/>
            </a:xfrm>
            <a:prstGeom prst="rect">
              <a:avLst/>
            </a:prstGeom>
            <a:noFill/>
          </p:spPr>
          <p:txBody>
            <a:bodyPr wrap="square" rtlCol="0" anchor="t">
              <a:spAutoFit/>
            </a:bodyPr>
            <a:lstStyle/>
            <a:p>
              <a:pPr algn="ctr"/>
              <a:r>
                <a:rPr lang="en-US" sz="2000" b="1">
                  <a:latin typeface="Avenir Book" panose="02000503020000020003" pitchFamily="2" charset="0"/>
                </a:rPr>
                <a:t>Room Network</a:t>
              </a:r>
            </a:p>
          </p:txBody>
        </p:sp>
        <p:grpSp>
          <p:nvGrpSpPr>
            <p:cNvPr id="16" name="Group 15">
              <a:extLst>
                <a:ext uri="{FF2B5EF4-FFF2-40B4-BE49-F238E27FC236}">
                  <a16:creationId xmlns:a16="http://schemas.microsoft.com/office/drawing/2014/main" id="{62B47830-2217-1468-0F62-6259B68FEE7B}"/>
                </a:ext>
              </a:extLst>
            </p:cNvPr>
            <p:cNvGrpSpPr/>
            <p:nvPr/>
          </p:nvGrpSpPr>
          <p:grpSpPr>
            <a:xfrm>
              <a:off x="8954229" y="1968982"/>
              <a:ext cx="2135848" cy="2135848"/>
              <a:chOff x="8954229" y="1968982"/>
              <a:chExt cx="2135848" cy="2135848"/>
            </a:xfrm>
          </p:grpSpPr>
          <p:sp>
            <p:nvSpPr>
              <p:cNvPr id="6" name="Oval 5">
                <a:extLst>
                  <a:ext uri="{FF2B5EF4-FFF2-40B4-BE49-F238E27FC236}">
                    <a16:creationId xmlns:a16="http://schemas.microsoft.com/office/drawing/2014/main" id="{31B2DE1D-FC58-6E2A-CE97-C96BD8BD8B8D}"/>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Couch with solid fill">
                <a:extLst>
                  <a:ext uri="{FF2B5EF4-FFF2-40B4-BE49-F238E27FC236}">
                    <a16:creationId xmlns:a16="http://schemas.microsoft.com/office/drawing/2014/main" id="{4CA22664-6F08-8995-2C44-46796BC39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9999" y="2264752"/>
                <a:ext cx="1544305" cy="1544305"/>
              </a:xfrm>
              <a:prstGeom prst="rect">
                <a:avLst/>
              </a:prstGeom>
            </p:spPr>
          </p:pic>
        </p:grpSp>
      </p:grpSp>
      <p:sp>
        <p:nvSpPr>
          <p:cNvPr id="3" name="TextBox 2">
            <a:extLst>
              <a:ext uri="{FF2B5EF4-FFF2-40B4-BE49-F238E27FC236}">
                <a16:creationId xmlns:a16="http://schemas.microsoft.com/office/drawing/2014/main" id="{32B2C48C-0638-3322-273B-0F768AA45E6C}"/>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21" name="TextBox 20">
            <a:extLst>
              <a:ext uri="{FF2B5EF4-FFF2-40B4-BE49-F238E27FC236}">
                <a16:creationId xmlns:a16="http://schemas.microsoft.com/office/drawing/2014/main" id="{9C7D304A-2E26-E068-A4C7-4C666FF56AC7}"/>
              </a:ext>
            </a:extLst>
          </p:cNvPr>
          <p:cNvSpPr txBox="1"/>
          <p:nvPr/>
        </p:nvSpPr>
        <p:spPr>
          <a:xfrm>
            <a:off x="5669286" y="6457890"/>
            <a:ext cx="1968058" cy="400110"/>
          </a:xfrm>
          <a:prstGeom prst="rect">
            <a:avLst/>
          </a:prstGeom>
          <a:noFill/>
        </p:spPr>
        <p:txBody>
          <a:bodyPr wrap="square">
            <a:spAutoFit/>
          </a:bodyPr>
          <a:lstStyle/>
          <a:p>
            <a:r>
              <a:rPr lang="en-CA" sz="2000">
                <a:solidFill>
                  <a:schemeClr val="accent1"/>
                </a:solidFill>
                <a:latin typeface="Avenir" panose="02000503020000020003" pitchFamily="2" charset="0"/>
              </a:rPr>
              <a:t>Room Network</a:t>
            </a:r>
          </a:p>
        </p:txBody>
      </p:sp>
      <p:sp>
        <p:nvSpPr>
          <p:cNvPr id="27" name="TextBox 26">
            <a:extLst>
              <a:ext uri="{FF2B5EF4-FFF2-40B4-BE49-F238E27FC236}">
                <a16:creationId xmlns:a16="http://schemas.microsoft.com/office/drawing/2014/main" id="{761B1111-AAF6-17F8-9433-8C8B9A73F8CB}"/>
              </a:ext>
            </a:extLst>
          </p:cNvPr>
          <p:cNvSpPr txBox="1"/>
          <p:nvPr/>
        </p:nvSpPr>
        <p:spPr>
          <a:xfrm>
            <a:off x="2711197" y="6461794"/>
            <a:ext cx="2958089"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Mission &amp; Objectives</a:t>
            </a:r>
          </a:p>
        </p:txBody>
      </p:sp>
      <p:sp>
        <p:nvSpPr>
          <p:cNvPr id="30" name="Rounded Rectangle 29">
            <a:extLst>
              <a:ext uri="{FF2B5EF4-FFF2-40B4-BE49-F238E27FC236}">
                <a16:creationId xmlns:a16="http://schemas.microsoft.com/office/drawing/2014/main" id="{429B4C63-F9FA-0996-7D25-777DD6EB4243}"/>
              </a:ext>
            </a:extLst>
          </p:cNvPr>
          <p:cNvSpPr/>
          <p:nvPr/>
        </p:nvSpPr>
        <p:spPr>
          <a:xfrm>
            <a:off x="12258422" y="1632046"/>
            <a:ext cx="6501688" cy="718683"/>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a:extLst>
              <a:ext uri="{FF2B5EF4-FFF2-40B4-BE49-F238E27FC236}">
                <a16:creationId xmlns:a16="http://schemas.microsoft.com/office/drawing/2014/main" id="{E2EB36D6-11AB-22DB-93C5-18DECC949AC3}"/>
              </a:ext>
            </a:extLst>
          </p:cNvPr>
          <p:cNvSpPr txBox="1"/>
          <p:nvPr/>
        </p:nvSpPr>
        <p:spPr>
          <a:xfrm>
            <a:off x="12474148" y="1763878"/>
            <a:ext cx="6088992" cy="461665"/>
          </a:xfrm>
          <a:prstGeom prst="rect">
            <a:avLst/>
          </a:prstGeom>
          <a:noFill/>
        </p:spPr>
        <p:txBody>
          <a:bodyPr wrap="square">
            <a:spAutoFit/>
          </a:bodyPr>
          <a:lstStyle/>
          <a:p>
            <a:pPr algn="ctr"/>
            <a:r>
              <a:rPr lang="en-CA" sz="2400" b="1" dirty="0">
                <a:solidFill>
                  <a:schemeClr val="bg1"/>
                </a:solidFill>
                <a:latin typeface="Avenir Black" panose="02000503020000020003" pitchFamily="2" charset="0"/>
              </a:rPr>
              <a:t>If Not Designed Logically</a:t>
            </a:r>
          </a:p>
        </p:txBody>
      </p:sp>
      <p:sp>
        <p:nvSpPr>
          <p:cNvPr id="32" name="Rounded Rectangle 31">
            <a:extLst>
              <a:ext uri="{FF2B5EF4-FFF2-40B4-BE49-F238E27FC236}">
                <a16:creationId xmlns:a16="http://schemas.microsoft.com/office/drawing/2014/main" id="{3CCCE82E-0E3E-E67F-3944-EEFA0180A17B}"/>
              </a:ext>
            </a:extLst>
          </p:cNvPr>
          <p:cNvSpPr/>
          <p:nvPr/>
        </p:nvSpPr>
        <p:spPr>
          <a:xfrm>
            <a:off x="12569322" y="2599804"/>
            <a:ext cx="4606598" cy="536129"/>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a:extLst>
              <a:ext uri="{FF2B5EF4-FFF2-40B4-BE49-F238E27FC236}">
                <a16:creationId xmlns:a16="http://schemas.microsoft.com/office/drawing/2014/main" id="{026451E6-D13A-17E3-340D-086BB5D42115}"/>
              </a:ext>
            </a:extLst>
          </p:cNvPr>
          <p:cNvSpPr/>
          <p:nvPr/>
        </p:nvSpPr>
        <p:spPr>
          <a:xfrm>
            <a:off x="12657940" y="2648294"/>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accent1"/>
                </a:solidFill>
                <a:latin typeface="Avenir Black" panose="02000503020000020003" pitchFamily="2" charset="0"/>
              </a:rPr>
              <a:t>1</a:t>
            </a:r>
          </a:p>
        </p:txBody>
      </p:sp>
      <p:sp>
        <p:nvSpPr>
          <p:cNvPr id="34" name="TextBox 33">
            <a:extLst>
              <a:ext uri="{FF2B5EF4-FFF2-40B4-BE49-F238E27FC236}">
                <a16:creationId xmlns:a16="http://schemas.microsoft.com/office/drawing/2014/main" id="{E90C485A-2EB8-02E5-F699-205D8357A85B}"/>
              </a:ext>
            </a:extLst>
          </p:cNvPr>
          <p:cNvSpPr txBox="1"/>
          <p:nvPr/>
        </p:nvSpPr>
        <p:spPr>
          <a:xfrm>
            <a:off x="13265846" y="2683202"/>
            <a:ext cx="3998692" cy="369332"/>
          </a:xfrm>
          <a:prstGeom prst="rect">
            <a:avLst/>
          </a:prstGeom>
          <a:noFill/>
        </p:spPr>
        <p:txBody>
          <a:bodyPr wrap="square">
            <a:spAutoFit/>
          </a:bodyPr>
          <a:lstStyle/>
          <a:p>
            <a:r>
              <a:rPr lang="en-CA" b="1" dirty="0">
                <a:solidFill>
                  <a:schemeClr val="accent1"/>
                </a:solidFill>
                <a:latin typeface="Avenir Black" panose="02000503020000020003" pitchFamily="2" charset="0"/>
              </a:rPr>
              <a:t>Unnecessary Duplication of Data</a:t>
            </a:r>
          </a:p>
        </p:txBody>
      </p:sp>
      <p:grpSp>
        <p:nvGrpSpPr>
          <p:cNvPr id="35" name="Group 34">
            <a:extLst>
              <a:ext uri="{FF2B5EF4-FFF2-40B4-BE49-F238E27FC236}">
                <a16:creationId xmlns:a16="http://schemas.microsoft.com/office/drawing/2014/main" id="{3BAA42BC-C3CE-D0B5-6BC6-F19771CD432B}"/>
              </a:ext>
            </a:extLst>
          </p:cNvPr>
          <p:cNvGrpSpPr/>
          <p:nvPr/>
        </p:nvGrpSpPr>
        <p:grpSpPr>
          <a:xfrm>
            <a:off x="12569322" y="3631656"/>
            <a:ext cx="2258601" cy="536129"/>
            <a:chOff x="6353137" y="3490733"/>
            <a:chExt cx="2258601" cy="536129"/>
          </a:xfrm>
        </p:grpSpPr>
        <p:sp>
          <p:nvSpPr>
            <p:cNvPr id="36" name="Rounded Rectangle 35">
              <a:extLst>
                <a:ext uri="{FF2B5EF4-FFF2-40B4-BE49-F238E27FC236}">
                  <a16:creationId xmlns:a16="http://schemas.microsoft.com/office/drawing/2014/main" id="{047935C7-4224-6D0C-78F3-78B3C769FB8E}"/>
                </a:ext>
              </a:extLst>
            </p:cNvPr>
            <p:cNvSpPr/>
            <p:nvPr/>
          </p:nvSpPr>
          <p:spPr>
            <a:xfrm>
              <a:off x="6353137" y="3490733"/>
              <a:ext cx="2258600" cy="536129"/>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Oval 36">
              <a:extLst>
                <a:ext uri="{FF2B5EF4-FFF2-40B4-BE49-F238E27FC236}">
                  <a16:creationId xmlns:a16="http://schemas.microsoft.com/office/drawing/2014/main" id="{D31D1188-2E3D-37AD-7741-558E888EBA9C}"/>
                </a:ext>
              </a:extLst>
            </p:cNvPr>
            <p:cNvSpPr/>
            <p:nvPr/>
          </p:nvSpPr>
          <p:spPr>
            <a:xfrm>
              <a:off x="6441755" y="3539223"/>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accent1"/>
                  </a:solidFill>
                  <a:latin typeface="Avenir Black" panose="02000503020000020003" pitchFamily="2" charset="0"/>
                </a:rPr>
                <a:t>2</a:t>
              </a:r>
            </a:p>
          </p:txBody>
        </p:sp>
        <p:sp>
          <p:nvSpPr>
            <p:cNvPr id="38" name="TextBox 37">
              <a:extLst>
                <a:ext uri="{FF2B5EF4-FFF2-40B4-BE49-F238E27FC236}">
                  <a16:creationId xmlns:a16="http://schemas.microsoft.com/office/drawing/2014/main" id="{207E4696-E90C-EEE8-5CF3-ADB95C898950}"/>
                </a:ext>
              </a:extLst>
            </p:cNvPr>
            <p:cNvSpPr txBox="1"/>
            <p:nvPr/>
          </p:nvSpPr>
          <p:spPr>
            <a:xfrm>
              <a:off x="7049662" y="3574131"/>
              <a:ext cx="1562076" cy="369332"/>
            </a:xfrm>
            <a:prstGeom prst="rect">
              <a:avLst/>
            </a:prstGeom>
            <a:noFill/>
          </p:spPr>
          <p:txBody>
            <a:bodyPr wrap="square">
              <a:spAutoFit/>
            </a:bodyPr>
            <a:lstStyle/>
            <a:p>
              <a:r>
                <a:rPr lang="en-CA" b="1" dirty="0">
                  <a:solidFill>
                    <a:schemeClr val="accent1"/>
                  </a:solidFill>
                  <a:latin typeface="Avenir Black" panose="02000503020000020003" pitchFamily="2" charset="0"/>
                </a:rPr>
                <a:t>Anomalies</a:t>
              </a:r>
            </a:p>
          </p:txBody>
        </p:sp>
      </p:grpSp>
      <p:sp>
        <p:nvSpPr>
          <p:cNvPr id="39" name="Rounded Rectangle 38">
            <a:extLst>
              <a:ext uri="{FF2B5EF4-FFF2-40B4-BE49-F238E27FC236}">
                <a16:creationId xmlns:a16="http://schemas.microsoft.com/office/drawing/2014/main" id="{EF47F3EB-4BFD-330A-60B5-B0515A89AB3B}"/>
              </a:ext>
            </a:extLst>
          </p:cNvPr>
          <p:cNvSpPr/>
          <p:nvPr/>
        </p:nvSpPr>
        <p:spPr>
          <a:xfrm>
            <a:off x="15176295" y="3267033"/>
            <a:ext cx="1924335" cy="333273"/>
          </a:xfrm>
          <a:prstGeom prst="roundRect">
            <a:avLst>
              <a:gd name="adj" fmla="val 50000"/>
            </a:avLst>
          </a:prstGeom>
          <a:solidFill>
            <a:srgbClr val="FF2600">
              <a:alpha val="3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TextBox 39">
            <a:extLst>
              <a:ext uri="{FF2B5EF4-FFF2-40B4-BE49-F238E27FC236}">
                <a16:creationId xmlns:a16="http://schemas.microsoft.com/office/drawing/2014/main" id="{50EB62D9-9288-FDAB-1C5B-09D653E0FC87}"/>
              </a:ext>
            </a:extLst>
          </p:cNvPr>
          <p:cNvSpPr txBox="1"/>
          <p:nvPr/>
        </p:nvSpPr>
        <p:spPr>
          <a:xfrm>
            <a:off x="15570639" y="3279781"/>
            <a:ext cx="1335332" cy="307777"/>
          </a:xfrm>
          <a:prstGeom prst="rect">
            <a:avLst/>
          </a:prstGeom>
          <a:noFill/>
        </p:spPr>
        <p:txBody>
          <a:bodyPr wrap="square">
            <a:spAutoFit/>
          </a:bodyPr>
          <a:lstStyle/>
          <a:p>
            <a:r>
              <a:rPr lang="en-CA" sz="1400" b="1" dirty="0">
                <a:solidFill>
                  <a:srgbClr val="C00000"/>
                </a:solidFill>
                <a:latin typeface="Avenir Black" panose="02000503020000020003" pitchFamily="2" charset="0"/>
              </a:rPr>
              <a:t>Insertion</a:t>
            </a:r>
          </a:p>
        </p:txBody>
      </p:sp>
      <p:sp>
        <p:nvSpPr>
          <p:cNvPr id="41" name="Rounded Rectangle 40">
            <a:extLst>
              <a:ext uri="{FF2B5EF4-FFF2-40B4-BE49-F238E27FC236}">
                <a16:creationId xmlns:a16="http://schemas.microsoft.com/office/drawing/2014/main" id="{86302CC1-1693-D33C-F912-B103DA9ECE60}"/>
              </a:ext>
            </a:extLst>
          </p:cNvPr>
          <p:cNvSpPr/>
          <p:nvPr/>
        </p:nvSpPr>
        <p:spPr>
          <a:xfrm>
            <a:off x="15176295" y="3728069"/>
            <a:ext cx="1924335" cy="333273"/>
          </a:xfrm>
          <a:prstGeom prst="roundRect">
            <a:avLst>
              <a:gd name="adj" fmla="val 50000"/>
            </a:avLst>
          </a:prstGeom>
          <a:solidFill>
            <a:srgbClr val="FF2600">
              <a:alpha val="3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extBox 41">
            <a:extLst>
              <a:ext uri="{FF2B5EF4-FFF2-40B4-BE49-F238E27FC236}">
                <a16:creationId xmlns:a16="http://schemas.microsoft.com/office/drawing/2014/main" id="{24937BE4-D377-0191-5674-0220F528B544}"/>
              </a:ext>
            </a:extLst>
          </p:cNvPr>
          <p:cNvSpPr txBox="1"/>
          <p:nvPr/>
        </p:nvSpPr>
        <p:spPr>
          <a:xfrm>
            <a:off x="15570639" y="3740817"/>
            <a:ext cx="1335332" cy="307777"/>
          </a:xfrm>
          <a:prstGeom prst="rect">
            <a:avLst/>
          </a:prstGeom>
          <a:noFill/>
        </p:spPr>
        <p:txBody>
          <a:bodyPr wrap="square">
            <a:spAutoFit/>
          </a:bodyPr>
          <a:lstStyle/>
          <a:p>
            <a:r>
              <a:rPr lang="en-CA" sz="1400" b="1" dirty="0">
                <a:solidFill>
                  <a:srgbClr val="C00000"/>
                </a:solidFill>
                <a:latin typeface="Avenir Black" panose="02000503020000020003" pitchFamily="2" charset="0"/>
              </a:rPr>
              <a:t>Deletion</a:t>
            </a:r>
          </a:p>
        </p:txBody>
      </p:sp>
      <p:sp>
        <p:nvSpPr>
          <p:cNvPr id="43" name="Oval 42">
            <a:extLst>
              <a:ext uri="{FF2B5EF4-FFF2-40B4-BE49-F238E27FC236}">
                <a16:creationId xmlns:a16="http://schemas.microsoft.com/office/drawing/2014/main" id="{AC500FBA-F282-9111-36EC-59CA196EB133}"/>
              </a:ext>
            </a:extLst>
          </p:cNvPr>
          <p:cNvSpPr/>
          <p:nvPr/>
        </p:nvSpPr>
        <p:spPr>
          <a:xfrm>
            <a:off x="15237367" y="3748200"/>
            <a:ext cx="266619" cy="266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rgbClr val="C00000"/>
                </a:solidFill>
                <a:latin typeface="Avenir Black" panose="02000503020000020003" pitchFamily="2" charset="0"/>
              </a:rPr>
              <a:t>b</a:t>
            </a:r>
          </a:p>
        </p:txBody>
      </p:sp>
      <p:sp>
        <p:nvSpPr>
          <p:cNvPr id="44" name="Oval 43">
            <a:extLst>
              <a:ext uri="{FF2B5EF4-FFF2-40B4-BE49-F238E27FC236}">
                <a16:creationId xmlns:a16="http://schemas.microsoft.com/office/drawing/2014/main" id="{1C739E10-4EDF-3D65-15C0-9F61C6731048}"/>
              </a:ext>
            </a:extLst>
          </p:cNvPr>
          <p:cNvSpPr/>
          <p:nvPr/>
        </p:nvSpPr>
        <p:spPr>
          <a:xfrm>
            <a:off x="15237367" y="3297957"/>
            <a:ext cx="266619" cy="266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rgbClr val="C00000"/>
                </a:solidFill>
                <a:latin typeface="Avenir Black" panose="02000503020000020003" pitchFamily="2" charset="0"/>
              </a:rPr>
              <a:t>a</a:t>
            </a:r>
          </a:p>
        </p:txBody>
      </p:sp>
      <p:sp>
        <p:nvSpPr>
          <p:cNvPr id="45" name="Rounded Rectangle 44">
            <a:extLst>
              <a:ext uri="{FF2B5EF4-FFF2-40B4-BE49-F238E27FC236}">
                <a16:creationId xmlns:a16="http://schemas.microsoft.com/office/drawing/2014/main" id="{17E2371D-D609-94DC-E92A-77DE38F4B2CD}"/>
              </a:ext>
            </a:extLst>
          </p:cNvPr>
          <p:cNvSpPr/>
          <p:nvPr/>
        </p:nvSpPr>
        <p:spPr>
          <a:xfrm>
            <a:off x="15176295" y="4167785"/>
            <a:ext cx="1924335" cy="333273"/>
          </a:xfrm>
          <a:prstGeom prst="roundRect">
            <a:avLst>
              <a:gd name="adj" fmla="val 50000"/>
            </a:avLst>
          </a:prstGeom>
          <a:solidFill>
            <a:srgbClr val="FF2600">
              <a:alpha val="3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TextBox 45">
            <a:extLst>
              <a:ext uri="{FF2B5EF4-FFF2-40B4-BE49-F238E27FC236}">
                <a16:creationId xmlns:a16="http://schemas.microsoft.com/office/drawing/2014/main" id="{911B928F-1992-02FC-1778-D91957EA2180}"/>
              </a:ext>
            </a:extLst>
          </p:cNvPr>
          <p:cNvSpPr txBox="1"/>
          <p:nvPr/>
        </p:nvSpPr>
        <p:spPr>
          <a:xfrm>
            <a:off x="15570639" y="4180533"/>
            <a:ext cx="1335332" cy="307777"/>
          </a:xfrm>
          <a:prstGeom prst="rect">
            <a:avLst/>
          </a:prstGeom>
          <a:noFill/>
        </p:spPr>
        <p:txBody>
          <a:bodyPr wrap="square">
            <a:spAutoFit/>
          </a:bodyPr>
          <a:lstStyle/>
          <a:p>
            <a:r>
              <a:rPr lang="en-CA" sz="1400" b="1" dirty="0">
                <a:solidFill>
                  <a:srgbClr val="C00000"/>
                </a:solidFill>
                <a:latin typeface="Avenir Black" panose="02000503020000020003" pitchFamily="2" charset="0"/>
              </a:rPr>
              <a:t>Modification</a:t>
            </a:r>
          </a:p>
        </p:txBody>
      </p:sp>
      <p:sp>
        <p:nvSpPr>
          <p:cNvPr id="47" name="Oval 46">
            <a:extLst>
              <a:ext uri="{FF2B5EF4-FFF2-40B4-BE49-F238E27FC236}">
                <a16:creationId xmlns:a16="http://schemas.microsoft.com/office/drawing/2014/main" id="{E2CC19D6-21A8-3F17-0B1C-45EE726893C1}"/>
              </a:ext>
            </a:extLst>
          </p:cNvPr>
          <p:cNvSpPr/>
          <p:nvPr/>
        </p:nvSpPr>
        <p:spPr>
          <a:xfrm>
            <a:off x="15237367" y="4198709"/>
            <a:ext cx="266619" cy="266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rgbClr val="C00000"/>
                </a:solidFill>
                <a:latin typeface="Avenir Black" panose="02000503020000020003" pitchFamily="2" charset="0"/>
              </a:rPr>
              <a:t>c</a:t>
            </a:r>
          </a:p>
        </p:txBody>
      </p:sp>
      <p:grpSp>
        <p:nvGrpSpPr>
          <p:cNvPr id="48" name="Group 47">
            <a:extLst>
              <a:ext uri="{FF2B5EF4-FFF2-40B4-BE49-F238E27FC236}">
                <a16:creationId xmlns:a16="http://schemas.microsoft.com/office/drawing/2014/main" id="{0C962CC0-C23B-F3CB-AB37-47F2B6F4908D}"/>
              </a:ext>
            </a:extLst>
          </p:cNvPr>
          <p:cNvGrpSpPr/>
          <p:nvPr/>
        </p:nvGrpSpPr>
        <p:grpSpPr>
          <a:xfrm>
            <a:off x="12562988" y="4559367"/>
            <a:ext cx="4606598" cy="536129"/>
            <a:chOff x="6353137" y="3437494"/>
            <a:chExt cx="4606598" cy="536129"/>
          </a:xfrm>
        </p:grpSpPr>
        <p:sp>
          <p:nvSpPr>
            <p:cNvPr id="49" name="Rounded Rectangle 48">
              <a:extLst>
                <a:ext uri="{FF2B5EF4-FFF2-40B4-BE49-F238E27FC236}">
                  <a16:creationId xmlns:a16="http://schemas.microsoft.com/office/drawing/2014/main" id="{71E78260-3B10-5046-C065-5C26760297A5}"/>
                </a:ext>
              </a:extLst>
            </p:cNvPr>
            <p:cNvSpPr/>
            <p:nvPr/>
          </p:nvSpPr>
          <p:spPr>
            <a:xfrm>
              <a:off x="6353137" y="3437494"/>
              <a:ext cx="4606598" cy="536129"/>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Oval 49">
              <a:extLst>
                <a:ext uri="{FF2B5EF4-FFF2-40B4-BE49-F238E27FC236}">
                  <a16:creationId xmlns:a16="http://schemas.microsoft.com/office/drawing/2014/main" id="{FFFEBABD-9377-26F2-AD0F-FD2846605B41}"/>
                </a:ext>
              </a:extLst>
            </p:cNvPr>
            <p:cNvSpPr/>
            <p:nvPr/>
          </p:nvSpPr>
          <p:spPr>
            <a:xfrm>
              <a:off x="6441755" y="3485984"/>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accent1"/>
                  </a:solidFill>
                  <a:latin typeface="Avenir Black" panose="02000503020000020003" pitchFamily="2" charset="0"/>
                </a:rPr>
                <a:t>3</a:t>
              </a:r>
            </a:p>
          </p:txBody>
        </p:sp>
        <p:sp>
          <p:nvSpPr>
            <p:cNvPr id="51" name="TextBox 50">
              <a:extLst>
                <a:ext uri="{FF2B5EF4-FFF2-40B4-BE49-F238E27FC236}">
                  <a16:creationId xmlns:a16="http://schemas.microsoft.com/office/drawing/2014/main" id="{3144B6B8-139E-195C-66D3-B9388839EF0A}"/>
                </a:ext>
              </a:extLst>
            </p:cNvPr>
            <p:cNvSpPr txBox="1"/>
            <p:nvPr/>
          </p:nvSpPr>
          <p:spPr>
            <a:xfrm>
              <a:off x="7049661" y="3520892"/>
              <a:ext cx="3800717" cy="369332"/>
            </a:xfrm>
            <a:prstGeom prst="rect">
              <a:avLst/>
            </a:prstGeom>
            <a:noFill/>
          </p:spPr>
          <p:txBody>
            <a:bodyPr wrap="square">
              <a:spAutoFit/>
            </a:bodyPr>
            <a:lstStyle/>
            <a:p>
              <a:r>
                <a:rPr lang="en-CA" b="1" dirty="0">
                  <a:solidFill>
                    <a:schemeClr val="accent1"/>
                  </a:solidFill>
                  <a:latin typeface="Avenir Black" panose="02000503020000020003" pitchFamily="2" charset="0"/>
                </a:rPr>
                <a:t>Lack of Flexibility Across Articles </a:t>
              </a:r>
            </a:p>
          </p:txBody>
        </p:sp>
      </p:grpSp>
      <p:cxnSp>
        <p:nvCxnSpPr>
          <p:cNvPr id="52" name="Straight Connector 51">
            <a:extLst>
              <a:ext uri="{FF2B5EF4-FFF2-40B4-BE49-F238E27FC236}">
                <a16:creationId xmlns:a16="http://schemas.microsoft.com/office/drawing/2014/main" id="{76651FC7-4F8A-8A9B-B227-43C0509B4381}"/>
              </a:ext>
            </a:extLst>
          </p:cNvPr>
          <p:cNvCxnSpPr>
            <a:cxnSpLocks/>
            <a:endCxn id="39" idx="1"/>
          </p:cNvCxnSpPr>
          <p:nvPr/>
        </p:nvCxnSpPr>
        <p:spPr>
          <a:xfrm flipV="1">
            <a:off x="14827923" y="3433670"/>
            <a:ext cx="348372" cy="466050"/>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92706BFF-2363-E9D6-ACA6-5E4B460AB624}"/>
              </a:ext>
            </a:extLst>
          </p:cNvPr>
          <p:cNvCxnSpPr>
            <a:cxnSpLocks/>
            <a:endCxn id="41" idx="1"/>
          </p:cNvCxnSpPr>
          <p:nvPr/>
        </p:nvCxnSpPr>
        <p:spPr>
          <a:xfrm flipV="1">
            <a:off x="14827923" y="3894706"/>
            <a:ext cx="348372" cy="5014"/>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54" name="Straight Connector 53">
            <a:extLst>
              <a:ext uri="{FF2B5EF4-FFF2-40B4-BE49-F238E27FC236}">
                <a16:creationId xmlns:a16="http://schemas.microsoft.com/office/drawing/2014/main" id="{07EE27A6-7BB9-E961-004F-FC8F86FA80CF}"/>
              </a:ext>
            </a:extLst>
          </p:cNvPr>
          <p:cNvCxnSpPr>
            <a:cxnSpLocks/>
            <a:endCxn id="45" idx="1"/>
          </p:cNvCxnSpPr>
          <p:nvPr/>
        </p:nvCxnSpPr>
        <p:spPr>
          <a:xfrm>
            <a:off x="14827923" y="3899720"/>
            <a:ext cx="348372" cy="434702"/>
          </a:xfrm>
          <a:prstGeom prst="line">
            <a:avLst/>
          </a:prstGeom>
          <a:ln w="44450"/>
        </p:spPr>
        <p:style>
          <a:lnRef idx="3">
            <a:schemeClr val="accent5"/>
          </a:lnRef>
          <a:fillRef idx="0">
            <a:schemeClr val="accent5"/>
          </a:fillRef>
          <a:effectRef idx="2">
            <a:schemeClr val="accent5"/>
          </a:effectRef>
          <a:fontRef idx="minor">
            <a:schemeClr val="tx1"/>
          </a:fontRef>
        </p:style>
      </p:cxnSp>
      <p:sp>
        <p:nvSpPr>
          <p:cNvPr id="55" name="Triangle 54">
            <a:extLst>
              <a:ext uri="{FF2B5EF4-FFF2-40B4-BE49-F238E27FC236}">
                <a16:creationId xmlns:a16="http://schemas.microsoft.com/office/drawing/2014/main" id="{1A47B87E-DC16-1F37-CDC7-017D3A501E54}"/>
              </a:ext>
            </a:extLst>
          </p:cNvPr>
          <p:cNvSpPr/>
          <p:nvPr/>
        </p:nvSpPr>
        <p:spPr>
          <a:xfrm rot="5400000">
            <a:off x="16201949" y="3650117"/>
            <a:ext cx="2414421" cy="309539"/>
          </a:xfrm>
          <a:prstGeom prst="triangle">
            <a:avLst>
              <a:gd name="adj" fmla="val 4847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56" name="Group 55">
            <a:extLst>
              <a:ext uri="{FF2B5EF4-FFF2-40B4-BE49-F238E27FC236}">
                <a16:creationId xmlns:a16="http://schemas.microsoft.com/office/drawing/2014/main" id="{0159595A-5059-F00E-70F2-FF855AE46D4D}"/>
              </a:ext>
            </a:extLst>
          </p:cNvPr>
          <p:cNvGrpSpPr/>
          <p:nvPr/>
        </p:nvGrpSpPr>
        <p:grpSpPr>
          <a:xfrm>
            <a:off x="17657364" y="2749891"/>
            <a:ext cx="1239505" cy="2109990"/>
            <a:chOff x="10907998" y="2715373"/>
            <a:chExt cx="1239505" cy="2109990"/>
          </a:xfrm>
        </p:grpSpPr>
        <p:sp>
          <p:nvSpPr>
            <p:cNvPr id="57" name="Rounded Rectangle 56">
              <a:extLst>
                <a:ext uri="{FF2B5EF4-FFF2-40B4-BE49-F238E27FC236}">
                  <a16:creationId xmlns:a16="http://schemas.microsoft.com/office/drawing/2014/main" id="{D3EEE344-AF47-404A-6B6C-6CDEF80F30FE}"/>
                </a:ext>
              </a:extLst>
            </p:cNvPr>
            <p:cNvSpPr/>
            <p:nvPr/>
          </p:nvSpPr>
          <p:spPr>
            <a:xfrm rot="16200000">
              <a:off x="10472756" y="3150615"/>
              <a:ext cx="2109990" cy="1239505"/>
            </a:xfrm>
            <a:prstGeom prst="roundRect">
              <a:avLst>
                <a:gd name="adj" fmla="val 50000"/>
              </a:avLst>
            </a:prstGeom>
            <a:solidFill>
              <a:srgbClr val="FF2600">
                <a:alpha val="3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TextBox 57">
              <a:extLst>
                <a:ext uri="{FF2B5EF4-FFF2-40B4-BE49-F238E27FC236}">
                  <a16:creationId xmlns:a16="http://schemas.microsoft.com/office/drawing/2014/main" id="{0FAD2AB5-18A0-3A7E-DD80-5487BD9F3672}"/>
                </a:ext>
              </a:extLst>
            </p:cNvPr>
            <p:cNvSpPr txBox="1"/>
            <p:nvPr/>
          </p:nvSpPr>
          <p:spPr>
            <a:xfrm>
              <a:off x="10937968" y="3025984"/>
              <a:ext cx="1090570" cy="523220"/>
            </a:xfrm>
            <a:prstGeom prst="rect">
              <a:avLst/>
            </a:prstGeom>
            <a:noFill/>
          </p:spPr>
          <p:txBody>
            <a:bodyPr wrap="square">
              <a:spAutoFit/>
            </a:bodyPr>
            <a:lstStyle/>
            <a:p>
              <a:pPr algn="ctr"/>
              <a:r>
                <a:rPr lang="en-CA" sz="1400" b="1" dirty="0">
                  <a:solidFill>
                    <a:srgbClr val="C00000"/>
                  </a:solidFill>
                  <a:latin typeface="Avenir Black" panose="02000503020000020003" pitchFamily="2" charset="0"/>
                </a:rPr>
                <a:t>Increased</a:t>
              </a:r>
            </a:p>
            <a:p>
              <a:pPr algn="ctr"/>
              <a:r>
                <a:rPr lang="en-CA" sz="1400" b="1" dirty="0">
                  <a:solidFill>
                    <a:srgbClr val="C00000"/>
                  </a:solidFill>
                  <a:latin typeface="Avenir Black" panose="02000503020000020003" pitchFamily="2" charset="0"/>
                </a:rPr>
                <a:t>Costs</a:t>
              </a:r>
            </a:p>
          </p:txBody>
        </p:sp>
        <p:pic>
          <p:nvPicPr>
            <p:cNvPr id="59" name="Picture 58">
              <a:extLst>
                <a:ext uri="{FF2B5EF4-FFF2-40B4-BE49-F238E27FC236}">
                  <a16:creationId xmlns:a16="http://schemas.microsoft.com/office/drawing/2014/main" id="{5383B26A-B864-A56A-B436-80ECE5394EF4}"/>
                </a:ext>
              </a:extLst>
            </p:cNvPr>
            <p:cNvPicPr>
              <a:picLocks noChangeAspect="1"/>
            </p:cNvPicPr>
            <p:nvPr/>
          </p:nvPicPr>
          <p:blipFill>
            <a:blip r:embed="rId9">
              <a:duotone>
                <a:schemeClr val="accent1">
                  <a:shade val="45000"/>
                  <a:satMod val="135000"/>
                </a:schemeClr>
                <a:prstClr val="white"/>
              </a:duotone>
            </a:blip>
            <a:stretch>
              <a:fillRect/>
            </a:stretch>
          </p:blipFill>
          <p:spPr>
            <a:xfrm>
              <a:off x="11044756" y="3594311"/>
              <a:ext cx="965988" cy="965988"/>
            </a:xfrm>
            <a:prstGeom prst="rect">
              <a:avLst/>
            </a:prstGeom>
          </p:spPr>
        </p:pic>
      </p:grpSp>
      <p:sp>
        <p:nvSpPr>
          <p:cNvPr id="19" name="TextBox 18">
            <a:extLst>
              <a:ext uri="{FF2B5EF4-FFF2-40B4-BE49-F238E27FC236}">
                <a16:creationId xmlns:a16="http://schemas.microsoft.com/office/drawing/2014/main" id="{CB590E9B-32D2-F113-F37D-34ED9AC181F2}"/>
              </a:ext>
            </a:extLst>
          </p:cNvPr>
          <p:cNvSpPr txBox="1"/>
          <p:nvPr/>
        </p:nvSpPr>
        <p:spPr>
          <a:xfrm>
            <a:off x="9785587" y="646315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Key Takeaways</a:t>
            </a:r>
          </a:p>
        </p:txBody>
      </p:sp>
      <p:sp>
        <p:nvSpPr>
          <p:cNvPr id="20" name="TextBox 19">
            <a:extLst>
              <a:ext uri="{FF2B5EF4-FFF2-40B4-BE49-F238E27FC236}">
                <a16:creationId xmlns:a16="http://schemas.microsoft.com/office/drawing/2014/main" id="{AB7BBE39-17CF-A184-89FA-358D07E0D55B}"/>
              </a:ext>
            </a:extLst>
          </p:cNvPr>
          <p:cNvSpPr txBox="1"/>
          <p:nvPr/>
        </p:nvSpPr>
        <p:spPr>
          <a:xfrm>
            <a:off x="7822004" y="6459860"/>
            <a:ext cx="1788802" cy="400110"/>
          </a:xfrm>
          <a:prstGeom prst="rect">
            <a:avLst/>
          </a:prstGeom>
          <a:noFill/>
        </p:spPr>
        <p:txBody>
          <a:bodyPr wrap="square">
            <a:spAutoFit/>
          </a:bodyPr>
          <a:lstStyle/>
          <a:p>
            <a:r>
              <a:rPr lang="en-CA" sz="2000">
                <a:solidFill>
                  <a:schemeClr val="accent1"/>
                </a:solidFill>
                <a:latin typeface="Avenir" panose="02000503020000020003" pitchFamily="2" charset="0"/>
              </a:rPr>
              <a:t>Star Schema</a:t>
            </a:r>
          </a:p>
        </p:txBody>
      </p:sp>
    </p:spTree>
    <p:extLst>
      <p:ext uri="{BB962C8B-B14F-4D97-AF65-F5344CB8AC3E}">
        <p14:creationId xmlns:p14="http://schemas.microsoft.com/office/powerpoint/2010/main" val="241650799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a16="http://schemas.microsoft.com/office/drawing/2014/main" id="{858D62E6-B589-B655-5275-104A37EB7807}"/>
              </a:ext>
            </a:extLst>
          </p:cNvPr>
          <p:cNvSpPr/>
          <p:nvPr/>
        </p:nvSpPr>
        <p:spPr>
          <a:xfrm>
            <a:off x="1078913" y="2378495"/>
            <a:ext cx="4233173" cy="2961803"/>
          </a:xfrm>
          <a:prstGeom prst="roundRect">
            <a:avLst>
              <a:gd name="adj" fmla="val 230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E83AA5A9-ADCA-D1FD-B3A3-7EA3E076C3FD}"/>
              </a:ext>
            </a:extLst>
          </p:cNvPr>
          <p:cNvSpPr>
            <a:spLocks noGrp="1"/>
          </p:cNvSpPr>
          <p:nvPr>
            <p:ph type="title"/>
          </p:nvPr>
        </p:nvSpPr>
        <p:spPr/>
        <p:txBody>
          <a:bodyPr/>
          <a:lstStyle/>
          <a:p>
            <a:r>
              <a:rPr lang="en-CA" dirty="0"/>
              <a:t>Countless Transactions…</a:t>
            </a:r>
          </a:p>
        </p:txBody>
      </p:sp>
      <p:sp>
        <p:nvSpPr>
          <p:cNvPr id="7" name="Triangle 6">
            <a:extLst>
              <a:ext uri="{FF2B5EF4-FFF2-40B4-BE49-F238E27FC236}">
                <a16:creationId xmlns:a16="http://schemas.microsoft.com/office/drawing/2014/main" id="{6569795A-DEBB-58FC-F50D-8879ABF217F1}"/>
              </a:ext>
            </a:extLst>
          </p:cNvPr>
          <p:cNvSpPr/>
          <p:nvPr/>
        </p:nvSpPr>
        <p:spPr>
          <a:xfrm rot="5400000">
            <a:off x="583469" y="943215"/>
            <a:ext cx="400109" cy="169381"/>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5B3439-98E5-E7DC-EEE9-A4BB84CFA225}"/>
              </a:ext>
            </a:extLst>
          </p:cNvPr>
          <p:cNvSpPr/>
          <p:nvPr/>
        </p:nvSpPr>
        <p:spPr>
          <a:xfrm>
            <a:off x="868214" y="5488192"/>
            <a:ext cx="10659537" cy="433997"/>
          </a:xfrm>
          <a:prstGeom prst="rect">
            <a:avLst/>
          </a:prstGeom>
          <a:solidFill>
            <a:schemeClr val="accent4">
              <a:lumMod val="60000"/>
              <a:lumOff val="40000"/>
              <a:alpha val="9804"/>
            </a:schemeClr>
          </a:solidFill>
          <a:ln>
            <a:solidFill>
              <a:srgbClr val="FAD81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latin typeface="Avenir Book" panose="02000503020000020003" pitchFamily="2" charset="0"/>
              </a:rPr>
              <a:t>What is Our Proposed Solution?</a:t>
            </a:r>
          </a:p>
        </p:txBody>
      </p:sp>
      <p:grpSp>
        <p:nvGrpSpPr>
          <p:cNvPr id="3" name="Group 2">
            <a:extLst>
              <a:ext uri="{FF2B5EF4-FFF2-40B4-BE49-F238E27FC236}">
                <a16:creationId xmlns:a16="http://schemas.microsoft.com/office/drawing/2014/main" id="{E86DB52A-2557-E3A5-435A-95FCBCE6363D}"/>
              </a:ext>
            </a:extLst>
          </p:cNvPr>
          <p:cNvGrpSpPr/>
          <p:nvPr/>
        </p:nvGrpSpPr>
        <p:grpSpPr>
          <a:xfrm>
            <a:off x="80749" y="729866"/>
            <a:ext cx="571807" cy="571807"/>
            <a:chOff x="1303055" y="1924857"/>
            <a:chExt cx="2135848" cy="2135848"/>
          </a:xfrm>
        </p:grpSpPr>
        <p:sp>
          <p:nvSpPr>
            <p:cNvPr id="22" name="Oval 21">
              <a:extLst>
                <a:ext uri="{FF2B5EF4-FFF2-40B4-BE49-F238E27FC236}">
                  <a16:creationId xmlns:a16="http://schemas.microsoft.com/office/drawing/2014/main" id="{14B9D2CC-7022-5DAB-2160-FC6437208710}"/>
                </a:ext>
              </a:extLst>
            </p:cNvPr>
            <p:cNvSpPr/>
            <p:nvPr/>
          </p:nvSpPr>
          <p:spPr>
            <a:xfrm>
              <a:off x="1303055" y="1924857"/>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Flying Money with solid fill">
              <a:extLst>
                <a:ext uri="{FF2B5EF4-FFF2-40B4-BE49-F238E27FC236}">
                  <a16:creationId xmlns:a16="http://schemas.microsoft.com/office/drawing/2014/main" id="{EAED0FA5-2F04-91CC-0DD1-A58F8F3A92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8415" y="2230218"/>
              <a:ext cx="1525125" cy="1525125"/>
            </a:xfrm>
            <a:prstGeom prst="rect">
              <a:avLst/>
            </a:prstGeom>
          </p:spPr>
        </p:pic>
      </p:grpSp>
      <p:grpSp>
        <p:nvGrpSpPr>
          <p:cNvPr id="4" name="Group 3">
            <a:extLst>
              <a:ext uri="{FF2B5EF4-FFF2-40B4-BE49-F238E27FC236}">
                <a16:creationId xmlns:a16="http://schemas.microsoft.com/office/drawing/2014/main" id="{1C212433-319F-B5B1-E3FB-91E479A1A7DE}"/>
              </a:ext>
            </a:extLst>
          </p:cNvPr>
          <p:cNvGrpSpPr/>
          <p:nvPr/>
        </p:nvGrpSpPr>
        <p:grpSpPr>
          <a:xfrm>
            <a:off x="-989212" y="1493109"/>
            <a:ext cx="585792" cy="585792"/>
            <a:chOff x="5128642" y="1968982"/>
            <a:chExt cx="2135848" cy="2135848"/>
          </a:xfrm>
        </p:grpSpPr>
        <p:sp>
          <p:nvSpPr>
            <p:cNvPr id="16" name="Oval 15">
              <a:extLst>
                <a:ext uri="{FF2B5EF4-FFF2-40B4-BE49-F238E27FC236}">
                  <a16:creationId xmlns:a16="http://schemas.microsoft.com/office/drawing/2014/main" id="{63C5EAC4-732F-B47E-0DF6-716B1565E939}"/>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Marketing with solid fill">
              <a:extLst>
                <a:ext uri="{FF2B5EF4-FFF2-40B4-BE49-F238E27FC236}">
                  <a16:creationId xmlns:a16="http://schemas.microsoft.com/office/drawing/2014/main" id="{FF2B2899-46D5-4573-1DF9-8825CCAAA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1763" y="2239759"/>
              <a:ext cx="1594293" cy="1594293"/>
            </a:xfrm>
            <a:prstGeom prst="rect">
              <a:avLst/>
            </a:prstGeom>
          </p:spPr>
        </p:pic>
      </p:grpSp>
      <p:grpSp>
        <p:nvGrpSpPr>
          <p:cNvPr id="18" name="Group 17">
            <a:extLst>
              <a:ext uri="{FF2B5EF4-FFF2-40B4-BE49-F238E27FC236}">
                <a16:creationId xmlns:a16="http://schemas.microsoft.com/office/drawing/2014/main" id="{55998435-6B05-CFA1-30BE-7BC5449F277D}"/>
              </a:ext>
            </a:extLst>
          </p:cNvPr>
          <p:cNvGrpSpPr/>
          <p:nvPr/>
        </p:nvGrpSpPr>
        <p:grpSpPr>
          <a:xfrm>
            <a:off x="-997988" y="2357633"/>
            <a:ext cx="592510" cy="592510"/>
            <a:chOff x="8954229" y="1968982"/>
            <a:chExt cx="2135848" cy="2135848"/>
          </a:xfrm>
        </p:grpSpPr>
        <p:sp>
          <p:nvSpPr>
            <p:cNvPr id="19" name="Oval 18">
              <a:extLst>
                <a:ext uri="{FF2B5EF4-FFF2-40B4-BE49-F238E27FC236}">
                  <a16:creationId xmlns:a16="http://schemas.microsoft.com/office/drawing/2014/main" id="{0CA20D3B-631B-00F3-AF6B-5154CCBB2869}"/>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ouch with solid fill">
              <a:extLst>
                <a:ext uri="{FF2B5EF4-FFF2-40B4-BE49-F238E27FC236}">
                  <a16:creationId xmlns:a16="http://schemas.microsoft.com/office/drawing/2014/main" id="{CEC7CB39-0C1B-1570-82A6-C97541E707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9999" y="2264752"/>
              <a:ext cx="1544305" cy="1544305"/>
            </a:xfrm>
            <a:prstGeom prst="rect">
              <a:avLst/>
            </a:prstGeom>
          </p:spPr>
        </p:pic>
      </p:grpSp>
      <p:sp>
        <p:nvSpPr>
          <p:cNvPr id="29" name="TextBox 28">
            <a:extLst>
              <a:ext uri="{FF2B5EF4-FFF2-40B4-BE49-F238E27FC236}">
                <a16:creationId xmlns:a16="http://schemas.microsoft.com/office/drawing/2014/main" id="{4333F566-ED15-73CF-DA55-FB66EDA7F718}"/>
              </a:ext>
            </a:extLst>
          </p:cNvPr>
          <p:cNvSpPr txBox="1"/>
          <p:nvPr/>
        </p:nvSpPr>
        <p:spPr>
          <a:xfrm>
            <a:off x="1829664" y="2612249"/>
            <a:ext cx="2776401" cy="338554"/>
          </a:xfrm>
          <a:prstGeom prst="rect">
            <a:avLst/>
          </a:prstGeom>
          <a:noFill/>
        </p:spPr>
        <p:txBody>
          <a:bodyPr wrap="none" rtlCol="0">
            <a:spAutoFit/>
          </a:bodyPr>
          <a:lstStyle/>
          <a:p>
            <a:r>
              <a:rPr lang="en-CA" sz="1600" b="1" dirty="0">
                <a:latin typeface="Avenir Book" panose="02000503020000020003" pitchFamily="2" charset="0"/>
              </a:rPr>
              <a:t>2022:</a:t>
            </a:r>
            <a:r>
              <a:rPr lang="en-CA" sz="1600" b="1" dirty="0">
                <a:solidFill>
                  <a:schemeClr val="accent1"/>
                </a:solidFill>
                <a:latin typeface="Avenir Book" panose="02000503020000020003" pitchFamily="2" charset="0"/>
              </a:rPr>
              <a:t> IKEA</a:t>
            </a:r>
            <a:r>
              <a:rPr lang="en-CA" sz="1600" b="1" dirty="0">
                <a:latin typeface="Avenir Book" panose="02000503020000020003" pitchFamily="2" charset="0"/>
              </a:rPr>
              <a:t> </a:t>
            </a:r>
            <a:r>
              <a:rPr lang="en-CA" sz="1600" b="1" dirty="0">
                <a:solidFill>
                  <a:schemeClr val="accent1"/>
                </a:solidFill>
                <a:latin typeface="Avenir Book" panose="02000503020000020003" pitchFamily="2" charset="0"/>
              </a:rPr>
              <a:t>Canada</a:t>
            </a:r>
            <a:r>
              <a:rPr lang="en-CA" sz="1600" b="1" dirty="0">
                <a:latin typeface="Avenir Book" panose="02000503020000020003" pitchFamily="2" charset="0"/>
              </a:rPr>
              <a:t> generated</a:t>
            </a:r>
          </a:p>
        </p:txBody>
      </p:sp>
      <p:sp>
        <p:nvSpPr>
          <p:cNvPr id="31" name="TextBox 30">
            <a:extLst>
              <a:ext uri="{FF2B5EF4-FFF2-40B4-BE49-F238E27FC236}">
                <a16:creationId xmlns:a16="http://schemas.microsoft.com/office/drawing/2014/main" id="{CAF5DC38-7676-AC4D-1B1E-B22D10946094}"/>
              </a:ext>
            </a:extLst>
          </p:cNvPr>
          <p:cNvSpPr txBox="1"/>
          <p:nvPr/>
        </p:nvSpPr>
        <p:spPr>
          <a:xfrm>
            <a:off x="80749" y="6128134"/>
            <a:ext cx="1995675" cy="276999"/>
          </a:xfrm>
          <a:prstGeom prst="rect">
            <a:avLst/>
          </a:prstGeom>
          <a:noFill/>
        </p:spPr>
        <p:txBody>
          <a:bodyPr wrap="none" rtlCol="0">
            <a:spAutoFit/>
          </a:bodyPr>
          <a:lstStyle/>
          <a:p>
            <a:r>
              <a:rPr lang="en-CA" sz="1200" i="1">
                <a:latin typeface="Avenir Light Oblique" panose="020B0402020203090204" pitchFamily="34" charset="77"/>
              </a:rPr>
              <a:t>Source: IKEA Corporate News</a:t>
            </a:r>
          </a:p>
        </p:txBody>
      </p:sp>
      <p:sp>
        <p:nvSpPr>
          <p:cNvPr id="32" name="Rounded Rectangle 31">
            <a:extLst>
              <a:ext uri="{FF2B5EF4-FFF2-40B4-BE49-F238E27FC236}">
                <a16:creationId xmlns:a16="http://schemas.microsoft.com/office/drawing/2014/main" id="{A5E6D361-692D-2D4C-97B0-013FB577D0B3}"/>
              </a:ext>
            </a:extLst>
          </p:cNvPr>
          <p:cNvSpPr/>
          <p:nvPr/>
        </p:nvSpPr>
        <p:spPr>
          <a:xfrm>
            <a:off x="162500" y="1632046"/>
            <a:ext cx="5149586" cy="718683"/>
          </a:xfrm>
          <a:prstGeom prst="roundRect">
            <a:avLst>
              <a:gd name="adj" fmla="val 50000"/>
            </a:avLst>
          </a:prstGeom>
          <a:solidFill>
            <a:schemeClr val="tx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DEC819A0-29FA-9B43-874E-447859973925}"/>
              </a:ext>
            </a:extLst>
          </p:cNvPr>
          <p:cNvSpPr txBox="1"/>
          <p:nvPr/>
        </p:nvSpPr>
        <p:spPr>
          <a:xfrm>
            <a:off x="737947" y="1763878"/>
            <a:ext cx="3998692" cy="461665"/>
          </a:xfrm>
          <a:prstGeom prst="rect">
            <a:avLst/>
          </a:prstGeom>
          <a:noFill/>
        </p:spPr>
        <p:txBody>
          <a:bodyPr wrap="square">
            <a:spAutoFit/>
          </a:bodyPr>
          <a:lstStyle/>
          <a:p>
            <a:pPr algn="ctr"/>
            <a:r>
              <a:rPr lang="en-CA" sz="2400" b="1" dirty="0">
                <a:solidFill>
                  <a:schemeClr val="bg1"/>
                </a:solidFill>
                <a:latin typeface="Avenir Black" panose="02000503020000020003" pitchFamily="2" charset="0"/>
              </a:rPr>
              <a:t>IKEA Online Sales</a:t>
            </a:r>
          </a:p>
        </p:txBody>
      </p:sp>
      <p:sp>
        <p:nvSpPr>
          <p:cNvPr id="36" name="TextBox 35">
            <a:extLst>
              <a:ext uri="{FF2B5EF4-FFF2-40B4-BE49-F238E27FC236}">
                <a16:creationId xmlns:a16="http://schemas.microsoft.com/office/drawing/2014/main" id="{6B32A557-73DA-2322-584E-310583DE8D32}"/>
              </a:ext>
            </a:extLst>
          </p:cNvPr>
          <p:cNvSpPr txBox="1"/>
          <p:nvPr/>
        </p:nvSpPr>
        <p:spPr>
          <a:xfrm>
            <a:off x="1239505" y="4151216"/>
            <a:ext cx="3055645" cy="461665"/>
          </a:xfrm>
          <a:prstGeom prst="rect">
            <a:avLst/>
          </a:prstGeom>
          <a:noFill/>
        </p:spPr>
        <p:txBody>
          <a:bodyPr wrap="none" rtlCol="0">
            <a:spAutoFit/>
          </a:bodyPr>
          <a:lstStyle/>
          <a:p>
            <a:pPr lvl="1"/>
            <a:r>
              <a:rPr lang="en-CA" sz="2400" b="1" dirty="0">
                <a:solidFill>
                  <a:schemeClr val="accent1"/>
                </a:solidFill>
                <a:latin typeface="Avenir Book" panose="02000503020000020003" pitchFamily="2" charset="0"/>
              </a:rPr>
              <a:t>$640M </a:t>
            </a:r>
            <a:r>
              <a:rPr lang="en-CA" sz="1600" b="1" dirty="0">
                <a:latin typeface="Avenir Book" panose="02000503020000020003" pitchFamily="2" charset="0"/>
              </a:rPr>
              <a:t>in Online Sales</a:t>
            </a:r>
          </a:p>
        </p:txBody>
      </p:sp>
      <p:graphicFrame>
        <p:nvGraphicFramePr>
          <p:cNvPr id="38" name="Chart 37">
            <a:extLst>
              <a:ext uri="{FF2B5EF4-FFF2-40B4-BE49-F238E27FC236}">
                <a16:creationId xmlns:a16="http://schemas.microsoft.com/office/drawing/2014/main" id="{EF243B1E-5AC7-0FB3-5C85-F1334FE351E2}"/>
              </a:ext>
            </a:extLst>
          </p:cNvPr>
          <p:cNvGraphicFramePr>
            <a:graphicFrameLocks/>
          </p:cNvGraphicFramePr>
          <p:nvPr>
            <p:extLst>
              <p:ext uri="{D42A27DB-BD31-4B8C-83A1-F6EECF244321}">
                <p14:modId xmlns:p14="http://schemas.microsoft.com/office/powerpoint/2010/main" val="865176063"/>
              </p:ext>
            </p:extLst>
          </p:nvPr>
        </p:nvGraphicFramePr>
        <p:xfrm>
          <a:off x="-712798" y="2316861"/>
          <a:ext cx="3101996" cy="2175152"/>
        </p:xfrm>
        <a:graphic>
          <a:graphicData uri="http://schemas.openxmlformats.org/drawingml/2006/chart">
            <c:chart xmlns:c="http://schemas.openxmlformats.org/drawingml/2006/chart" xmlns:r="http://schemas.openxmlformats.org/officeDocument/2006/relationships" r:id="rId9"/>
          </a:graphicData>
        </a:graphic>
      </p:graphicFrame>
      <p:sp>
        <p:nvSpPr>
          <p:cNvPr id="35" name="Triangle 34">
            <a:extLst>
              <a:ext uri="{FF2B5EF4-FFF2-40B4-BE49-F238E27FC236}">
                <a16:creationId xmlns:a16="http://schemas.microsoft.com/office/drawing/2014/main" id="{978C1CBC-E269-B870-2C68-09710AC7ECFC}"/>
              </a:ext>
            </a:extLst>
          </p:cNvPr>
          <p:cNvSpPr/>
          <p:nvPr/>
        </p:nvSpPr>
        <p:spPr>
          <a:xfrm rot="5400000">
            <a:off x="1544919" y="2696132"/>
            <a:ext cx="400109" cy="169381"/>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F2F42E2-B372-5864-32DB-D9FBCAE2C133}"/>
              </a:ext>
            </a:extLst>
          </p:cNvPr>
          <p:cNvSpPr txBox="1"/>
          <p:nvPr/>
        </p:nvSpPr>
        <p:spPr>
          <a:xfrm>
            <a:off x="1413606" y="3772489"/>
            <a:ext cx="2659318" cy="461665"/>
          </a:xfrm>
          <a:prstGeom prst="rect">
            <a:avLst/>
          </a:prstGeom>
          <a:noFill/>
        </p:spPr>
        <p:txBody>
          <a:bodyPr wrap="none" rtlCol="0">
            <a:spAutoFit/>
          </a:bodyPr>
          <a:lstStyle/>
          <a:p>
            <a:pPr lvl="1"/>
            <a:r>
              <a:rPr lang="en-CA" sz="2400" b="1" dirty="0">
                <a:solidFill>
                  <a:schemeClr val="accent1"/>
                </a:solidFill>
                <a:latin typeface="Avenir Book" panose="02000503020000020003" pitchFamily="2" charset="0"/>
              </a:rPr>
              <a:t>190M</a:t>
            </a:r>
            <a:r>
              <a:rPr lang="en-CA" sz="2400" dirty="0">
                <a:latin typeface="Avenir Book" panose="02000503020000020003" pitchFamily="2" charset="0"/>
              </a:rPr>
              <a:t> </a:t>
            </a:r>
            <a:r>
              <a:rPr lang="en-CA" sz="1600" b="1" dirty="0">
                <a:latin typeface="Avenir Book" panose="02000503020000020003" pitchFamily="2" charset="0"/>
              </a:rPr>
              <a:t>Online Visits</a:t>
            </a:r>
          </a:p>
        </p:txBody>
      </p:sp>
      <p:sp>
        <p:nvSpPr>
          <p:cNvPr id="44" name="TextBox 43">
            <a:extLst>
              <a:ext uri="{FF2B5EF4-FFF2-40B4-BE49-F238E27FC236}">
                <a16:creationId xmlns:a16="http://schemas.microsoft.com/office/drawing/2014/main" id="{7C824853-55F7-00F6-F5F3-92042B102824}"/>
              </a:ext>
            </a:extLst>
          </p:cNvPr>
          <p:cNvSpPr txBox="1"/>
          <p:nvPr/>
        </p:nvSpPr>
        <p:spPr>
          <a:xfrm>
            <a:off x="1441811" y="4652491"/>
            <a:ext cx="3704347" cy="338554"/>
          </a:xfrm>
          <a:prstGeom prst="rect">
            <a:avLst/>
          </a:prstGeom>
          <a:noFill/>
        </p:spPr>
        <p:txBody>
          <a:bodyPr wrap="none" rtlCol="0">
            <a:spAutoFit/>
          </a:bodyPr>
          <a:lstStyle/>
          <a:p>
            <a:r>
              <a:rPr lang="en-CA" sz="1600" b="1" dirty="0">
                <a:latin typeface="Avenir Black" panose="02000503020000020003" pitchFamily="2" charset="0"/>
              </a:rPr>
              <a:t>Conclusion: E-Commerce is Booming</a:t>
            </a:r>
          </a:p>
        </p:txBody>
      </p:sp>
      <p:sp>
        <p:nvSpPr>
          <p:cNvPr id="45" name="TextBox 44">
            <a:extLst>
              <a:ext uri="{FF2B5EF4-FFF2-40B4-BE49-F238E27FC236}">
                <a16:creationId xmlns:a16="http://schemas.microsoft.com/office/drawing/2014/main" id="{139B8A7E-966D-D805-C4ED-6B99B959D6AC}"/>
              </a:ext>
            </a:extLst>
          </p:cNvPr>
          <p:cNvSpPr txBox="1"/>
          <p:nvPr/>
        </p:nvSpPr>
        <p:spPr>
          <a:xfrm>
            <a:off x="2294143" y="2987007"/>
            <a:ext cx="2024913" cy="707886"/>
          </a:xfrm>
          <a:prstGeom prst="rect">
            <a:avLst/>
          </a:prstGeom>
          <a:noFill/>
        </p:spPr>
        <p:txBody>
          <a:bodyPr wrap="none" rtlCol="0">
            <a:spAutoFit/>
          </a:bodyPr>
          <a:lstStyle/>
          <a:p>
            <a:r>
              <a:rPr lang="en-CA" sz="4000" b="1" dirty="0">
                <a:solidFill>
                  <a:schemeClr val="accent1"/>
                </a:solidFill>
                <a:latin typeface="Avenir Heavy" panose="02000503020000020003" pitchFamily="2" charset="0"/>
              </a:rPr>
              <a:t>$ 2.6Bn</a:t>
            </a:r>
          </a:p>
        </p:txBody>
      </p:sp>
      <p:sp>
        <p:nvSpPr>
          <p:cNvPr id="46" name="Rounded Rectangle 45">
            <a:extLst>
              <a:ext uri="{FF2B5EF4-FFF2-40B4-BE49-F238E27FC236}">
                <a16:creationId xmlns:a16="http://schemas.microsoft.com/office/drawing/2014/main" id="{0750926E-65EF-A2E5-5C17-BB40A31DEA63}"/>
              </a:ext>
            </a:extLst>
          </p:cNvPr>
          <p:cNvSpPr/>
          <p:nvPr/>
        </p:nvSpPr>
        <p:spPr>
          <a:xfrm>
            <a:off x="5509056" y="1632046"/>
            <a:ext cx="6501688" cy="718683"/>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TextBox 46">
            <a:extLst>
              <a:ext uri="{FF2B5EF4-FFF2-40B4-BE49-F238E27FC236}">
                <a16:creationId xmlns:a16="http://schemas.microsoft.com/office/drawing/2014/main" id="{06267700-45DA-2C51-CA9A-3C4BDE995CB3}"/>
              </a:ext>
            </a:extLst>
          </p:cNvPr>
          <p:cNvSpPr txBox="1"/>
          <p:nvPr/>
        </p:nvSpPr>
        <p:spPr>
          <a:xfrm>
            <a:off x="5724782" y="1763878"/>
            <a:ext cx="6088992" cy="461665"/>
          </a:xfrm>
          <a:prstGeom prst="rect">
            <a:avLst/>
          </a:prstGeom>
          <a:noFill/>
        </p:spPr>
        <p:txBody>
          <a:bodyPr wrap="square">
            <a:spAutoFit/>
          </a:bodyPr>
          <a:lstStyle/>
          <a:p>
            <a:pPr algn="ctr"/>
            <a:r>
              <a:rPr lang="en-CA" sz="2400" b="1" dirty="0">
                <a:solidFill>
                  <a:schemeClr val="bg1"/>
                </a:solidFill>
                <a:latin typeface="Avenir Black" panose="02000503020000020003" pitchFamily="2" charset="0"/>
              </a:rPr>
              <a:t>If Not Designed Logically</a:t>
            </a:r>
          </a:p>
        </p:txBody>
      </p:sp>
      <p:sp>
        <p:nvSpPr>
          <p:cNvPr id="49" name="Rounded Rectangle 48">
            <a:extLst>
              <a:ext uri="{FF2B5EF4-FFF2-40B4-BE49-F238E27FC236}">
                <a16:creationId xmlns:a16="http://schemas.microsoft.com/office/drawing/2014/main" id="{975CB3E1-ACC9-2A4B-718F-81014D3F8C18}"/>
              </a:ext>
            </a:extLst>
          </p:cNvPr>
          <p:cNvSpPr/>
          <p:nvPr/>
        </p:nvSpPr>
        <p:spPr>
          <a:xfrm>
            <a:off x="5819956" y="2599804"/>
            <a:ext cx="4606598" cy="536129"/>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Oval 49">
            <a:extLst>
              <a:ext uri="{FF2B5EF4-FFF2-40B4-BE49-F238E27FC236}">
                <a16:creationId xmlns:a16="http://schemas.microsoft.com/office/drawing/2014/main" id="{D56C1E8D-1485-2777-0A0F-707A9D6D3A30}"/>
              </a:ext>
            </a:extLst>
          </p:cNvPr>
          <p:cNvSpPr/>
          <p:nvPr/>
        </p:nvSpPr>
        <p:spPr>
          <a:xfrm>
            <a:off x="5908574" y="2648294"/>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accent1"/>
                </a:solidFill>
                <a:latin typeface="Avenir Black" panose="02000503020000020003" pitchFamily="2" charset="0"/>
              </a:rPr>
              <a:t>1</a:t>
            </a:r>
          </a:p>
        </p:txBody>
      </p:sp>
      <p:sp>
        <p:nvSpPr>
          <p:cNvPr id="51" name="TextBox 50">
            <a:extLst>
              <a:ext uri="{FF2B5EF4-FFF2-40B4-BE49-F238E27FC236}">
                <a16:creationId xmlns:a16="http://schemas.microsoft.com/office/drawing/2014/main" id="{026BE0AA-C62F-8EE8-EEB8-76B669C778C4}"/>
              </a:ext>
            </a:extLst>
          </p:cNvPr>
          <p:cNvSpPr txBox="1"/>
          <p:nvPr/>
        </p:nvSpPr>
        <p:spPr>
          <a:xfrm>
            <a:off x="6516480" y="2683202"/>
            <a:ext cx="3998692" cy="369332"/>
          </a:xfrm>
          <a:prstGeom prst="rect">
            <a:avLst/>
          </a:prstGeom>
          <a:noFill/>
        </p:spPr>
        <p:txBody>
          <a:bodyPr wrap="square">
            <a:spAutoFit/>
          </a:bodyPr>
          <a:lstStyle/>
          <a:p>
            <a:r>
              <a:rPr lang="en-CA" b="1" dirty="0">
                <a:solidFill>
                  <a:schemeClr val="accent1"/>
                </a:solidFill>
                <a:latin typeface="Avenir Black" panose="02000503020000020003" pitchFamily="2" charset="0"/>
              </a:rPr>
              <a:t>Unnecessary Duplication of Data</a:t>
            </a:r>
          </a:p>
        </p:txBody>
      </p:sp>
      <p:grpSp>
        <p:nvGrpSpPr>
          <p:cNvPr id="56" name="Group 55">
            <a:extLst>
              <a:ext uri="{FF2B5EF4-FFF2-40B4-BE49-F238E27FC236}">
                <a16:creationId xmlns:a16="http://schemas.microsoft.com/office/drawing/2014/main" id="{6CA83F07-6A3C-82B4-7A2A-7DD827273786}"/>
              </a:ext>
            </a:extLst>
          </p:cNvPr>
          <p:cNvGrpSpPr/>
          <p:nvPr/>
        </p:nvGrpSpPr>
        <p:grpSpPr>
          <a:xfrm>
            <a:off x="5819956" y="3631656"/>
            <a:ext cx="2258601" cy="536129"/>
            <a:chOff x="6353137" y="3490733"/>
            <a:chExt cx="2258601" cy="536129"/>
          </a:xfrm>
        </p:grpSpPr>
        <p:sp>
          <p:nvSpPr>
            <p:cNvPr id="52" name="Rounded Rectangle 51">
              <a:extLst>
                <a:ext uri="{FF2B5EF4-FFF2-40B4-BE49-F238E27FC236}">
                  <a16:creationId xmlns:a16="http://schemas.microsoft.com/office/drawing/2014/main" id="{550CB246-159B-B9E2-8115-C3BF53CDA63C}"/>
                </a:ext>
              </a:extLst>
            </p:cNvPr>
            <p:cNvSpPr/>
            <p:nvPr/>
          </p:nvSpPr>
          <p:spPr>
            <a:xfrm>
              <a:off x="6353137" y="3490733"/>
              <a:ext cx="2258600" cy="536129"/>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6A898F49-A179-9E02-F75D-0C8AB03DEE34}"/>
                </a:ext>
              </a:extLst>
            </p:cNvPr>
            <p:cNvSpPr/>
            <p:nvPr/>
          </p:nvSpPr>
          <p:spPr>
            <a:xfrm>
              <a:off x="6441755" y="3539223"/>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accent1"/>
                  </a:solidFill>
                  <a:latin typeface="Avenir Black" panose="02000503020000020003" pitchFamily="2" charset="0"/>
                </a:rPr>
                <a:t>2</a:t>
              </a:r>
            </a:p>
          </p:txBody>
        </p:sp>
        <p:sp>
          <p:nvSpPr>
            <p:cNvPr id="54" name="TextBox 53">
              <a:extLst>
                <a:ext uri="{FF2B5EF4-FFF2-40B4-BE49-F238E27FC236}">
                  <a16:creationId xmlns:a16="http://schemas.microsoft.com/office/drawing/2014/main" id="{84E68F3B-A63D-A0C4-C1A4-C155E95183B7}"/>
                </a:ext>
              </a:extLst>
            </p:cNvPr>
            <p:cNvSpPr txBox="1"/>
            <p:nvPr/>
          </p:nvSpPr>
          <p:spPr>
            <a:xfrm>
              <a:off x="7049662" y="3574131"/>
              <a:ext cx="1562076" cy="369332"/>
            </a:xfrm>
            <a:prstGeom prst="rect">
              <a:avLst/>
            </a:prstGeom>
            <a:noFill/>
          </p:spPr>
          <p:txBody>
            <a:bodyPr wrap="square">
              <a:spAutoFit/>
            </a:bodyPr>
            <a:lstStyle/>
            <a:p>
              <a:r>
                <a:rPr lang="en-CA" b="1" dirty="0">
                  <a:solidFill>
                    <a:schemeClr val="accent1"/>
                  </a:solidFill>
                  <a:latin typeface="Avenir Black" panose="02000503020000020003" pitchFamily="2" charset="0"/>
                </a:rPr>
                <a:t>Anomalies</a:t>
              </a:r>
            </a:p>
          </p:txBody>
        </p:sp>
      </p:grpSp>
      <p:sp>
        <p:nvSpPr>
          <p:cNvPr id="55" name="Rounded Rectangle 54">
            <a:extLst>
              <a:ext uri="{FF2B5EF4-FFF2-40B4-BE49-F238E27FC236}">
                <a16:creationId xmlns:a16="http://schemas.microsoft.com/office/drawing/2014/main" id="{E623F7E9-0058-0F19-A0F8-F93D3C796148}"/>
              </a:ext>
            </a:extLst>
          </p:cNvPr>
          <p:cNvSpPr/>
          <p:nvPr/>
        </p:nvSpPr>
        <p:spPr>
          <a:xfrm>
            <a:off x="8426929" y="3267033"/>
            <a:ext cx="1924335" cy="333273"/>
          </a:xfrm>
          <a:prstGeom prst="roundRect">
            <a:avLst>
              <a:gd name="adj" fmla="val 50000"/>
            </a:avLst>
          </a:prstGeom>
          <a:solidFill>
            <a:schemeClr val="accent1">
              <a:lumMod val="40000"/>
              <a:lumOff val="60000"/>
              <a:alpha val="3960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lumMod val="20000"/>
                  <a:lumOff val="80000"/>
                </a:schemeClr>
              </a:solidFill>
            </a:endParaRPr>
          </a:p>
        </p:txBody>
      </p:sp>
      <p:sp>
        <p:nvSpPr>
          <p:cNvPr id="57" name="TextBox 56">
            <a:extLst>
              <a:ext uri="{FF2B5EF4-FFF2-40B4-BE49-F238E27FC236}">
                <a16:creationId xmlns:a16="http://schemas.microsoft.com/office/drawing/2014/main" id="{8DA4E91D-EF2D-1B21-9017-5DC41787B149}"/>
              </a:ext>
            </a:extLst>
          </p:cNvPr>
          <p:cNvSpPr txBox="1"/>
          <p:nvPr/>
        </p:nvSpPr>
        <p:spPr>
          <a:xfrm>
            <a:off x="8821273" y="3279781"/>
            <a:ext cx="1335332" cy="307777"/>
          </a:xfrm>
          <a:prstGeom prst="rect">
            <a:avLst/>
          </a:prstGeom>
          <a:noFill/>
        </p:spPr>
        <p:txBody>
          <a:bodyPr wrap="square">
            <a:spAutoFit/>
          </a:bodyPr>
          <a:lstStyle/>
          <a:p>
            <a:r>
              <a:rPr lang="en-CA" sz="1400" b="1" dirty="0">
                <a:solidFill>
                  <a:schemeClr val="accent1"/>
                </a:solidFill>
                <a:latin typeface="Avenir Black" panose="02000503020000020003" pitchFamily="2" charset="0"/>
              </a:rPr>
              <a:t>Insertion</a:t>
            </a:r>
          </a:p>
        </p:txBody>
      </p:sp>
      <p:sp>
        <p:nvSpPr>
          <p:cNvPr id="61" name="Rounded Rectangle 60">
            <a:extLst>
              <a:ext uri="{FF2B5EF4-FFF2-40B4-BE49-F238E27FC236}">
                <a16:creationId xmlns:a16="http://schemas.microsoft.com/office/drawing/2014/main" id="{708EA8A9-40BA-316E-CDB3-73B246B16998}"/>
              </a:ext>
            </a:extLst>
          </p:cNvPr>
          <p:cNvSpPr/>
          <p:nvPr/>
        </p:nvSpPr>
        <p:spPr>
          <a:xfrm>
            <a:off x="8426929" y="3728069"/>
            <a:ext cx="1924335" cy="333273"/>
          </a:xfrm>
          <a:prstGeom prst="roundRect">
            <a:avLst>
              <a:gd name="adj" fmla="val 50000"/>
            </a:avLst>
          </a:prstGeom>
          <a:solidFill>
            <a:schemeClr val="accent1">
              <a:lumMod val="40000"/>
              <a:lumOff val="60000"/>
              <a:alpha val="3960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TextBox 61">
            <a:extLst>
              <a:ext uri="{FF2B5EF4-FFF2-40B4-BE49-F238E27FC236}">
                <a16:creationId xmlns:a16="http://schemas.microsoft.com/office/drawing/2014/main" id="{EF4334E9-4E91-5553-6696-1ED65383B2A5}"/>
              </a:ext>
            </a:extLst>
          </p:cNvPr>
          <p:cNvSpPr txBox="1"/>
          <p:nvPr/>
        </p:nvSpPr>
        <p:spPr>
          <a:xfrm>
            <a:off x="8821273" y="3740817"/>
            <a:ext cx="1335332" cy="307777"/>
          </a:xfrm>
          <a:prstGeom prst="rect">
            <a:avLst/>
          </a:prstGeom>
          <a:noFill/>
        </p:spPr>
        <p:txBody>
          <a:bodyPr wrap="square">
            <a:spAutoFit/>
          </a:bodyPr>
          <a:lstStyle/>
          <a:p>
            <a:r>
              <a:rPr lang="en-CA" sz="1400" b="1" dirty="0">
                <a:solidFill>
                  <a:schemeClr val="accent1"/>
                </a:solidFill>
                <a:latin typeface="Avenir Black" panose="02000503020000020003" pitchFamily="2" charset="0"/>
              </a:rPr>
              <a:t>Deletion</a:t>
            </a:r>
          </a:p>
        </p:txBody>
      </p:sp>
      <p:sp>
        <p:nvSpPr>
          <p:cNvPr id="63" name="Oval 62">
            <a:extLst>
              <a:ext uri="{FF2B5EF4-FFF2-40B4-BE49-F238E27FC236}">
                <a16:creationId xmlns:a16="http://schemas.microsoft.com/office/drawing/2014/main" id="{0B7CA3CC-AC12-F161-01E8-E0DFF5F7BE40}"/>
              </a:ext>
            </a:extLst>
          </p:cNvPr>
          <p:cNvSpPr/>
          <p:nvPr/>
        </p:nvSpPr>
        <p:spPr>
          <a:xfrm>
            <a:off x="8488001" y="3748200"/>
            <a:ext cx="266619" cy="266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accent1"/>
                </a:solidFill>
                <a:latin typeface="Avenir Black" panose="02000503020000020003" pitchFamily="2" charset="0"/>
              </a:rPr>
              <a:t>b</a:t>
            </a:r>
          </a:p>
        </p:txBody>
      </p:sp>
      <p:sp>
        <p:nvSpPr>
          <p:cNvPr id="64" name="Oval 63">
            <a:extLst>
              <a:ext uri="{FF2B5EF4-FFF2-40B4-BE49-F238E27FC236}">
                <a16:creationId xmlns:a16="http://schemas.microsoft.com/office/drawing/2014/main" id="{DE158DDB-A870-BD7C-B353-4CB5E8C994F5}"/>
              </a:ext>
            </a:extLst>
          </p:cNvPr>
          <p:cNvSpPr/>
          <p:nvPr/>
        </p:nvSpPr>
        <p:spPr>
          <a:xfrm>
            <a:off x="8488001" y="3297957"/>
            <a:ext cx="266619" cy="266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accent1"/>
                </a:solidFill>
                <a:latin typeface="Avenir Black" panose="02000503020000020003" pitchFamily="2" charset="0"/>
              </a:rPr>
              <a:t>a</a:t>
            </a:r>
          </a:p>
        </p:txBody>
      </p:sp>
      <p:sp>
        <p:nvSpPr>
          <p:cNvPr id="65" name="Rounded Rectangle 64">
            <a:extLst>
              <a:ext uri="{FF2B5EF4-FFF2-40B4-BE49-F238E27FC236}">
                <a16:creationId xmlns:a16="http://schemas.microsoft.com/office/drawing/2014/main" id="{501AD28A-D202-7ED8-0399-AA12D9343D69}"/>
              </a:ext>
            </a:extLst>
          </p:cNvPr>
          <p:cNvSpPr/>
          <p:nvPr/>
        </p:nvSpPr>
        <p:spPr>
          <a:xfrm>
            <a:off x="8426929" y="4167785"/>
            <a:ext cx="1924335" cy="333273"/>
          </a:xfrm>
          <a:prstGeom prst="roundRect">
            <a:avLst>
              <a:gd name="adj" fmla="val 50000"/>
            </a:avLst>
          </a:prstGeom>
          <a:solidFill>
            <a:schemeClr val="accent1">
              <a:lumMod val="40000"/>
              <a:lumOff val="60000"/>
              <a:alpha val="3960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TextBox 65">
            <a:extLst>
              <a:ext uri="{FF2B5EF4-FFF2-40B4-BE49-F238E27FC236}">
                <a16:creationId xmlns:a16="http://schemas.microsoft.com/office/drawing/2014/main" id="{03329593-CDA0-D6EA-6D1E-7303A1340A6F}"/>
              </a:ext>
            </a:extLst>
          </p:cNvPr>
          <p:cNvSpPr txBox="1"/>
          <p:nvPr/>
        </p:nvSpPr>
        <p:spPr>
          <a:xfrm>
            <a:off x="8821273" y="4180533"/>
            <a:ext cx="1335332" cy="307777"/>
          </a:xfrm>
          <a:prstGeom prst="rect">
            <a:avLst/>
          </a:prstGeom>
          <a:noFill/>
        </p:spPr>
        <p:txBody>
          <a:bodyPr wrap="square">
            <a:spAutoFit/>
          </a:bodyPr>
          <a:lstStyle/>
          <a:p>
            <a:r>
              <a:rPr lang="en-CA" sz="1400" b="1" dirty="0">
                <a:solidFill>
                  <a:schemeClr val="accent1"/>
                </a:solidFill>
                <a:latin typeface="Avenir Black" panose="02000503020000020003" pitchFamily="2" charset="0"/>
              </a:rPr>
              <a:t>Modification</a:t>
            </a:r>
          </a:p>
        </p:txBody>
      </p:sp>
      <p:sp>
        <p:nvSpPr>
          <p:cNvPr id="67" name="Oval 66">
            <a:extLst>
              <a:ext uri="{FF2B5EF4-FFF2-40B4-BE49-F238E27FC236}">
                <a16:creationId xmlns:a16="http://schemas.microsoft.com/office/drawing/2014/main" id="{F0AC59A5-5FB9-B4F3-77B0-334D7C56E92F}"/>
              </a:ext>
            </a:extLst>
          </p:cNvPr>
          <p:cNvSpPr/>
          <p:nvPr/>
        </p:nvSpPr>
        <p:spPr>
          <a:xfrm>
            <a:off x="8488001" y="4198709"/>
            <a:ext cx="266619" cy="266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accent1"/>
                </a:solidFill>
                <a:latin typeface="Avenir Black" panose="02000503020000020003" pitchFamily="2" charset="0"/>
              </a:rPr>
              <a:t>c</a:t>
            </a:r>
          </a:p>
        </p:txBody>
      </p:sp>
      <p:grpSp>
        <p:nvGrpSpPr>
          <p:cNvPr id="68" name="Group 67">
            <a:extLst>
              <a:ext uri="{FF2B5EF4-FFF2-40B4-BE49-F238E27FC236}">
                <a16:creationId xmlns:a16="http://schemas.microsoft.com/office/drawing/2014/main" id="{A01FD421-A0F4-2A3F-B072-B6C31D3BCD53}"/>
              </a:ext>
            </a:extLst>
          </p:cNvPr>
          <p:cNvGrpSpPr/>
          <p:nvPr/>
        </p:nvGrpSpPr>
        <p:grpSpPr>
          <a:xfrm>
            <a:off x="5813622" y="4559367"/>
            <a:ext cx="4606598" cy="536129"/>
            <a:chOff x="6353137" y="3437494"/>
            <a:chExt cx="4606598" cy="536129"/>
          </a:xfrm>
        </p:grpSpPr>
        <p:sp>
          <p:nvSpPr>
            <p:cNvPr id="69" name="Rounded Rectangle 68">
              <a:extLst>
                <a:ext uri="{FF2B5EF4-FFF2-40B4-BE49-F238E27FC236}">
                  <a16:creationId xmlns:a16="http://schemas.microsoft.com/office/drawing/2014/main" id="{F6E38136-E000-9954-79F6-9B0751DD3711}"/>
                </a:ext>
              </a:extLst>
            </p:cNvPr>
            <p:cNvSpPr/>
            <p:nvPr/>
          </p:nvSpPr>
          <p:spPr>
            <a:xfrm>
              <a:off x="6353137" y="3437494"/>
              <a:ext cx="4606598" cy="536129"/>
            </a:xfrm>
            <a:prstGeom prst="roundRect">
              <a:avLst>
                <a:gd name="adj" fmla="val 50000"/>
              </a:avLst>
            </a:prstGeom>
            <a:solidFill>
              <a:srgbClr val="E9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Oval 69">
              <a:extLst>
                <a:ext uri="{FF2B5EF4-FFF2-40B4-BE49-F238E27FC236}">
                  <a16:creationId xmlns:a16="http://schemas.microsoft.com/office/drawing/2014/main" id="{8D679C4C-5362-3287-8DBB-A0F32F21B945}"/>
                </a:ext>
              </a:extLst>
            </p:cNvPr>
            <p:cNvSpPr/>
            <p:nvPr/>
          </p:nvSpPr>
          <p:spPr>
            <a:xfrm>
              <a:off x="6441755" y="3485984"/>
              <a:ext cx="439148" cy="439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accent1"/>
                  </a:solidFill>
                  <a:latin typeface="Avenir Black" panose="02000503020000020003" pitchFamily="2" charset="0"/>
                </a:rPr>
                <a:t>3</a:t>
              </a:r>
            </a:p>
          </p:txBody>
        </p:sp>
        <p:sp>
          <p:nvSpPr>
            <p:cNvPr id="71" name="TextBox 70">
              <a:extLst>
                <a:ext uri="{FF2B5EF4-FFF2-40B4-BE49-F238E27FC236}">
                  <a16:creationId xmlns:a16="http://schemas.microsoft.com/office/drawing/2014/main" id="{22321EC9-73AA-72D6-4B22-5BE51770B08A}"/>
                </a:ext>
              </a:extLst>
            </p:cNvPr>
            <p:cNvSpPr txBox="1"/>
            <p:nvPr/>
          </p:nvSpPr>
          <p:spPr>
            <a:xfrm>
              <a:off x="7049661" y="3520892"/>
              <a:ext cx="3800717" cy="369332"/>
            </a:xfrm>
            <a:prstGeom prst="rect">
              <a:avLst/>
            </a:prstGeom>
            <a:noFill/>
          </p:spPr>
          <p:txBody>
            <a:bodyPr wrap="square">
              <a:spAutoFit/>
            </a:bodyPr>
            <a:lstStyle/>
            <a:p>
              <a:r>
                <a:rPr lang="en-CA" b="1" dirty="0">
                  <a:solidFill>
                    <a:schemeClr val="accent1"/>
                  </a:solidFill>
                  <a:latin typeface="Avenir Black" panose="02000503020000020003" pitchFamily="2" charset="0"/>
                </a:rPr>
                <a:t>Lack of Flexibility Across Articles </a:t>
              </a:r>
            </a:p>
          </p:txBody>
        </p:sp>
      </p:grpSp>
      <p:cxnSp>
        <p:nvCxnSpPr>
          <p:cNvPr id="74" name="Straight Connector 73">
            <a:extLst>
              <a:ext uri="{FF2B5EF4-FFF2-40B4-BE49-F238E27FC236}">
                <a16:creationId xmlns:a16="http://schemas.microsoft.com/office/drawing/2014/main" id="{8AE2DCE5-8933-AF42-0A5C-148B222972C0}"/>
              </a:ext>
            </a:extLst>
          </p:cNvPr>
          <p:cNvCxnSpPr>
            <a:cxnSpLocks/>
            <a:endCxn id="55" idx="1"/>
          </p:cNvCxnSpPr>
          <p:nvPr/>
        </p:nvCxnSpPr>
        <p:spPr>
          <a:xfrm flipV="1">
            <a:off x="8078557" y="3433670"/>
            <a:ext cx="348372" cy="466050"/>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75" name="Straight Connector 74">
            <a:extLst>
              <a:ext uri="{FF2B5EF4-FFF2-40B4-BE49-F238E27FC236}">
                <a16:creationId xmlns:a16="http://schemas.microsoft.com/office/drawing/2014/main" id="{8EE61B68-A820-9BF2-1E66-3D31E588EDE4}"/>
              </a:ext>
            </a:extLst>
          </p:cNvPr>
          <p:cNvCxnSpPr>
            <a:cxnSpLocks/>
            <a:endCxn id="61" idx="1"/>
          </p:cNvCxnSpPr>
          <p:nvPr/>
        </p:nvCxnSpPr>
        <p:spPr>
          <a:xfrm flipV="1">
            <a:off x="8078557" y="3894706"/>
            <a:ext cx="348372" cy="5014"/>
          </a:xfrm>
          <a:prstGeom prst="line">
            <a:avLst/>
          </a:prstGeom>
          <a:ln w="44450"/>
        </p:spPr>
        <p:style>
          <a:lnRef idx="3">
            <a:schemeClr val="accent5"/>
          </a:lnRef>
          <a:fillRef idx="0">
            <a:schemeClr val="accent5"/>
          </a:fillRef>
          <a:effectRef idx="2">
            <a:schemeClr val="accent5"/>
          </a:effectRef>
          <a:fontRef idx="minor">
            <a:schemeClr val="tx1"/>
          </a:fontRef>
        </p:style>
      </p:cxnSp>
      <p:cxnSp>
        <p:nvCxnSpPr>
          <p:cNvPr id="79" name="Straight Connector 78">
            <a:extLst>
              <a:ext uri="{FF2B5EF4-FFF2-40B4-BE49-F238E27FC236}">
                <a16:creationId xmlns:a16="http://schemas.microsoft.com/office/drawing/2014/main" id="{78D02241-79FB-C004-F06E-10D244A22CB3}"/>
              </a:ext>
            </a:extLst>
          </p:cNvPr>
          <p:cNvCxnSpPr>
            <a:cxnSpLocks/>
            <a:endCxn id="65" idx="1"/>
          </p:cNvCxnSpPr>
          <p:nvPr/>
        </p:nvCxnSpPr>
        <p:spPr>
          <a:xfrm>
            <a:off x="8078557" y="3899720"/>
            <a:ext cx="348372" cy="434702"/>
          </a:xfrm>
          <a:prstGeom prst="line">
            <a:avLst/>
          </a:prstGeom>
          <a:ln w="44450"/>
        </p:spPr>
        <p:style>
          <a:lnRef idx="3">
            <a:schemeClr val="accent5"/>
          </a:lnRef>
          <a:fillRef idx="0">
            <a:schemeClr val="accent5"/>
          </a:fillRef>
          <a:effectRef idx="2">
            <a:schemeClr val="accent5"/>
          </a:effectRef>
          <a:fontRef idx="minor">
            <a:schemeClr val="tx1"/>
          </a:fontRef>
        </p:style>
      </p:cxnSp>
      <p:sp>
        <p:nvSpPr>
          <p:cNvPr id="94" name="Triangle 93">
            <a:extLst>
              <a:ext uri="{FF2B5EF4-FFF2-40B4-BE49-F238E27FC236}">
                <a16:creationId xmlns:a16="http://schemas.microsoft.com/office/drawing/2014/main" id="{EF9FC9CC-B6DE-AADC-B261-F04B81BEE769}"/>
              </a:ext>
            </a:extLst>
          </p:cNvPr>
          <p:cNvSpPr/>
          <p:nvPr/>
        </p:nvSpPr>
        <p:spPr>
          <a:xfrm rot="5400000">
            <a:off x="9452583" y="3650117"/>
            <a:ext cx="2414421" cy="309539"/>
          </a:xfrm>
          <a:prstGeom prst="triangle">
            <a:avLst>
              <a:gd name="adj" fmla="val 4847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00" name="Group 99">
            <a:extLst>
              <a:ext uri="{FF2B5EF4-FFF2-40B4-BE49-F238E27FC236}">
                <a16:creationId xmlns:a16="http://schemas.microsoft.com/office/drawing/2014/main" id="{C233EA21-3B7B-7484-C497-89DC4770BD04}"/>
              </a:ext>
            </a:extLst>
          </p:cNvPr>
          <p:cNvGrpSpPr/>
          <p:nvPr/>
        </p:nvGrpSpPr>
        <p:grpSpPr>
          <a:xfrm>
            <a:off x="10907998" y="2749891"/>
            <a:ext cx="1239505" cy="2109990"/>
            <a:chOff x="10907998" y="2715373"/>
            <a:chExt cx="1239505" cy="2109990"/>
          </a:xfrm>
        </p:grpSpPr>
        <p:sp>
          <p:nvSpPr>
            <p:cNvPr id="97" name="Rounded Rectangle 96">
              <a:extLst>
                <a:ext uri="{FF2B5EF4-FFF2-40B4-BE49-F238E27FC236}">
                  <a16:creationId xmlns:a16="http://schemas.microsoft.com/office/drawing/2014/main" id="{838970DE-884D-EC10-864A-8CA964E5B1E2}"/>
                </a:ext>
              </a:extLst>
            </p:cNvPr>
            <p:cNvSpPr/>
            <p:nvPr/>
          </p:nvSpPr>
          <p:spPr>
            <a:xfrm rot="16200000">
              <a:off x="10472756" y="3150615"/>
              <a:ext cx="2109990" cy="1239505"/>
            </a:xfrm>
            <a:prstGeom prst="roundRect">
              <a:avLst>
                <a:gd name="adj" fmla="val 50000"/>
              </a:avLst>
            </a:prstGeom>
            <a:solidFill>
              <a:schemeClr val="accent1">
                <a:lumMod val="40000"/>
                <a:lumOff val="60000"/>
                <a:alpha val="3960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TextBox 97">
              <a:extLst>
                <a:ext uri="{FF2B5EF4-FFF2-40B4-BE49-F238E27FC236}">
                  <a16:creationId xmlns:a16="http://schemas.microsoft.com/office/drawing/2014/main" id="{93B34905-CF7D-537C-077E-E9D6F0E052BA}"/>
                </a:ext>
              </a:extLst>
            </p:cNvPr>
            <p:cNvSpPr txBox="1"/>
            <p:nvPr/>
          </p:nvSpPr>
          <p:spPr>
            <a:xfrm>
              <a:off x="10982466" y="3025984"/>
              <a:ext cx="1090570" cy="523220"/>
            </a:xfrm>
            <a:prstGeom prst="rect">
              <a:avLst/>
            </a:prstGeom>
            <a:noFill/>
          </p:spPr>
          <p:txBody>
            <a:bodyPr wrap="square">
              <a:spAutoFit/>
            </a:bodyPr>
            <a:lstStyle/>
            <a:p>
              <a:pPr algn="ctr"/>
              <a:r>
                <a:rPr lang="en-CA" sz="1400" b="1" dirty="0">
                  <a:solidFill>
                    <a:schemeClr val="accent1"/>
                  </a:solidFill>
                  <a:latin typeface="Avenir Black" panose="02000503020000020003" pitchFamily="2" charset="0"/>
                </a:rPr>
                <a:t>Increased</a:t>
              </a:r>
            </a:p>
            <a:p>
              <a:pPr algn="ctr"/>
              <a:r>
                <a:rPr lang="en-CA" sz="1400" b="1" dirty="0">
                  <a:solidFill>
                    <a:schemeClr val="accent1"/>
                  </a:solidFill>
                  <a:latin typeface="Avenir Black" panose="02000503020000020003" pitchFamily="2" charset="0"/>
                </a:rPr>
                <a:t>Costs</a:t>
              </a:r>
            </a:p>
          </p:txBody>
        </p:sp>
        <p:pic>
          <p:nvPicPr>
            <p:cNvPr id="99" name="Picture 98">
              <a:extLst>
                <a:ext uri="{FF2B5EF4-FFF2-40B4-BE49-F238E27FC236}">
                  <a16:creationId xmlns:a16="http://schemas.microsoft.com/office/drawing/2014/main" id="{BCF706D7-0366-16D7-9451-EF687EB8C7F6}"/>
                </a:ext>
              </a:extLst>
            </p:cNvPr>
            <p:cNvPicPr>
              <a:picLocks noChangeAspect="1"/>
            </p:cNvPicPr>
            <p:nvPr/>
          </p:nvPicPr>
          <p:blipFill>
            <a:blip r:embed="rId10">
              <a:duotone>
                <a:schemeClr val="accent1">
                  <a:shade val="45000"/>
                  <a:satMod val="135000"/>
                </a:schemeClr>
                <a:prstClr val="white"/>
              </a:duotone>
            </a:blip>
            <a:stretch>
              <a:fillRect/>
            </a:stretch>
          </p:blipFill>
          <p:spPr>
            <a:xfrm>
              <a:off x="11044756" y="3594311"/>
              <a:ext cx="965988" cy="965988"/>
            </a:xfrm>
            <a:prstGeom prst="rect">
              <a:avLst/>
            </a:prstGeom>
          </p:spPr>
        </p:pic>
      </p:grpSp>
      <p:sp>
        <p:nvSpPr>
          <p:cNvPr id="5" name="TextBox 4">
            <a:extLst>
              <a:ext uri="{FF2B5EF4-FFF2-40B4-BE49-F238E27FC236}">
                <a16:creationId xmlns:a16="http://schemas.microsoft.com/office/drawing/2014/main" id="{9A2BD2EF-058C-EDAC-5DE5-E9F43B3AA723}"/>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8" name="TextBox 7">
            <a:extLst>
              <a:ext uri="{FF2B5EF4-FFF2-40B4-BE49-F238E27FC236}">
                <a16:creationId xmlns:a16="http://schemas.microsoft.com/office/drawing/2014/main" id="{6A5C7EE7-856F-6A11-5242-96CB1FF47BB7}"/>
              </a:ext>
            </a:extLst>
          </p:cNvPr>
          <p:cNvSpPr txBox="1"/>
          <p:nvPr/>
        </p:nvSpPr>
        <p:spPr>
          <a:xfrm>
            <a:off x="5669286" y="6457890"/>
            <a:ext cx="1968058" cy="400110"/>
          </a:xfrm>
          <a:prstGeom prst="rect">
            <a:avLst/>
          </a:prstGeom>
          <a:noFill/>
        </p:spPr>
        <p:txBody>
          <a:bodyPr wrap="square">
            <a:spAutoFit/>
          </a:bodyPr>
          <a:lstStyle/>
          <a:p>
            <a:r>
              <a:rPr lang="en-CA" sz="2000">
                <a:solidFill>
                  <a:schemeClr val="accent1"/>
                </a:solidFill>
                <a:latin typeface="Avenir" panose="02000503020000020003" pitchFamily="2" charset="0"/>
              </a:rPr>
              <a:t>Room Network</a:t>
            </a:r>
          </a:p>
        </p:txBody>
      </p:sp>
      <p:sp>
        <p:nvSpPr>
          <p:cNvPr id="11" name="TextBox 10">
            <a:extLst>
              <a:ext uri="{FF2B5EF4-FFF2-40B4-BE49-F238E27FC236}">
                <a16:creationId xmlns:a16="http://schemas.microsoft.com/office/drawing/2014/main" id="{14B155EC-C4E5-17F7-BEF4-3FDE7D85F870}"/>
              </a:ext>
            </a:extLst>
          </p:cNvPr>
          <p:cNvSpPr txBox="1"/>
          <p:nvPr/>
        </p:nvSpPr>
        <p:spPr>
          <a:xfrm>
            <a:off x="2711197" y="6461794"/>
            <a:ext cx="2958089"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Mission &amp; Objectives</a:t>
            </a:r>
          </a:p>
        </p:txBody>
      </p:sp>
      <p:sp>
        <p:nvSpPr>
          <p:cNvPr id="101" name="Rounded Rectangle 100">
            <a:extLst>
              <a:ext uri="{FF2B5EF4-FFF2-40B4-BE49-F238E27FC236}">
                <a16:creationId xmlns:a16="http://schemas.microsoft.com/office/drawing/2014/main" id="{C3E056E6-7BFA-0DAB-5CF7-9D8F42819325}"/>
              </a:ext>
            </a:extLst>
          </p:cNvPr>
          <p:cNvSpPr/>
          <p:nvPr/>
        </p:nvSpPr>
        <p:spPr>
          <a:xfrm>
            <a:off x="-4927009" y="4364104"/>
            <a:ext cx="4098765" cy="2051800"/>
          </a:xfrm>
          <a:prstGeom prst="roundRect">
            <a:avLst>
              <a:gd name="adj" fmla="val 1792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2" name="TextBox 101">
            <a:extLst>
              <a:ext uri="{FF2B5EF4-FFF2-40B4-BE49-F238E27FC236}">
                <a16:creationId xmlns:a16="http://schemas.microsoft.com/office/drawing/2014/main" id="{0ACB3D12-8BBB-4608-F8FC-6AD74DCFC6CA}"/>
              </a:ext>
            </a:extLst>
          </p:cNvPr>
          <p:cNvSpPr txBox="1"/>
          <p:nvPr/>
        </p:nvSpPr>
        <p:spPr>
          <a:xfrm>
            <a:off x="-4876275" y="5132010"/>
            <a:ext cx="3997296" cy="1200329"/>
          </a:xfrm>
          <a:prstGeom prst="rect">
            <a:avLst/>
          </a:prstGeom>
          <a:noFill/>
        </p:spPr>
        <p:txBody>
          <a:bodyPr wrap="square" rtlCol="0">
            <a:spAutoFit/>
          </a:bodyPr>
          <a:lstStyle/>
          <a:p>
            <a:pPr algn="ctr"/>
            <a:r>
              <a:rPr lang="en-CA" b="1" dirty="0"/>
              <a:t>Use of Subtype/Supertype in Article Types</a:t>
            </a:r>
          </a:p>
          <a:p>
            <a:pPr marL="285750" indent="-285750">
              <a:buFont typeface="Arial" panose="020B0604020202020204" pitchFamily="34" charset="0"/>
              <a:buChar char="•"/>
            </a:pPr>
            <a:r>
              <a:rPr lang="en-CA" dirty="0"/>
              <a:t>Extra flexibility with the Articles</a:t>
            </a:r>
          </a:p>
          <a:p>
            <a:pPr marL="285750" indent="-285750">
              <a:buFont typeface="Arial" panose="020B0604020202020204" pitchFamily="34" charset="0"/>
              <a:buChar char="•"/>
            </a:pPr>
            <a:r>
              <a:rPr lang="en-CA" dirty="0"/>
              <a:t>Removal of Null Values </a:t>
            </a:r>
          </a:p>
        </p:txBody>
      </p:sp>
      <p:sp>
        <p:nvSpPr>
          <p:cNvPr id="103" name="Rounded Rectangle 102">
            <a:extLst>
              <a:ext uri="{FF2B5EF4-FFF2-40B4-BE49-F238E27FC236}">
                <a16:creationId xmlns:a16="http://schemas.microsoft.com/office/drawing/2014/main" id="{0D800F9B-8FAE-FF0B-7238-96FFADBCED3A}"/>
              </a:ext>
            </a:extLst>
          </p:cNvPr>
          <p:cNvSpPr/>
          <p:nvPr/>
        </p:nvSpPr>
        <p:spPr>
          <a:xfrm>
            <a:off x="-4910076" y="2027303"/>
            <a:ext cx="4098765" cy="2216993"/>
          </a:xfrm>
          <a:prstGeom prst="roundRect">
            <a:avLst>
              <a:gd name="adj" fmla="val 1792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4" name="Rounded Rectangle 103">
            <a:extLst>
              <a:ext uri="{FF2B5EF4-FFF2-40B4-BE49-F238E27FC236}">
                <a16:creationId xmlns:a16="http://schemas.microsoft.com/office/drawing/2014/main" id="{106FA0A9-3BB6-4832-2076-1DC149DCA44E}"/>
              </a:ext>
            </a:extLst>
          </p:cNvPr>
          <p:cNvSpPr/>
          <p:nvPr/>
        </p:nvSpPr>
        <p:spPr>
          <a:xfrm>
            <a:off x="-4876208" y="2031207"/>
            <a:ext cx="4064898" cy="718683"/>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TextBox 104">
            <a:extLst>
              <a:ext uri="{FF2B5EF4-FFF2-40B4-BE49-F238E27FC236}">
                <a16:creationId xmlns:a16="http://schemas.microsoft.com/office/drawing/2014/main" id="{D7111C27-24B0-3FB5-9869-800B7CB4C9EB}"/>
              </a:ext>
            </a:extLst>
          </p:cNvPr>
          <p:cNvSpPr txBox="1"/>
          <p:nvPr/>
        </p:nvSpPr>
        <p:spPr>
          <a:xfrm>
            <a:off x="-4735656" y="2163039"/>
            <a:ext cx="3723467" cy="461665"/>
          </a:xfrm>
          <a:prstGeom prst="rect">
            <a:avLst/>
          </a:prstGeom>
          <a:noFill/>
        </p:spPr>
        <p:txBody>
          <a:bodyPr wrap="square">
            <a:spAutoFit/>
          </a:bodyPr>
          <a:lstStyle/>
          <a:p>
            <a:pPr algn="ctr"/>
            <a:r>
              <a:rPr lang="en-CA" sz="2400" b="1" dirty="0">
                <a:solidFill>
                  <a:schemeClr val="accent6">
                    <a:lumMod val="50000"/>
                  </a:schemeClr>
                </a:solidFill>
                <a:latin typeface="Avenir Black" panose="02000503020000020003" pitchFamily="2" charset="0"/>
              </a:rPr>
              <a:t>Third Normal Form</a:t>
            </a:r>
          </a:p>
        </p:txBody>
      </p:sp>
      <p:grpSp>
        <p:nvGrpSpPr>
          <p:cNvPr id="106" name="Group 105">
            <a:extLst>
              <a:ext uri="{FF2B5EF4-FFF2-40B4-BE49-F238E27FC236}">
                <a16:creationId xmlns:a16="http://schemas.microsoft.com/office/drawing/2014/main" id="{0D3CB9A0-A42C-B87E-C142-87233150C274}"/>
              </a:ext>
            </a:extLst>
          </p:cNvPr>
          <p:cNvGrpSpPr/>
          <p:nvPr/>
        </p:nvGrpSpPr>
        <p:grpSpPr>
          <a:xfrm>
            <a:off x="-4936534" y="4383278"/>
            <a:ext cx="4125224" cy="718683"/>
            <a:chOff x="425209" y="1632046"/>
            <a:chExt cx="4430145" cy="718683"/>
          </a:xfrm>
        </p:grpSpPr>
        <p:sp>
          <p:nvSpPr>
            <p:cNvPr id="107" name="Rounded Rectangle 106">
              <a:extLst>
                <a:ext uri="{FF2B5EF4-FFF2-40B4-BE49-F238E27FC236}">
                  <a16:creationId xmlns:a16="http://schemas.microsoft.com/office/drawing/2014/main" id="{AEDD880C-E14B-2779-5D3A-61C4A9935F18}"/>
                </a:ext>
              </a:extLst>
            </p:cNvPr>
            <p:cNvSpPr/>
            <p:nvPr/>
          </p:nvSpPr>
          <p:spPr>
            <a:xfrm>
              <a:off x="425209" y="1632046"/>
              <a:ext cx="4430145" cy="718683"/>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TextBox 107">
              <a:extLst>
                <a:ext uri="{FF2B5EF4-FFF2-40B4-BE49-F238E27FC236}">
                  <a16:creationId xmlns:a16="http://schemas.microsoft.com/office/drawing/2014/main" id="{62AACA46-B443-8AD0-96EF-AA5C60A762EF}"/>
                </a:ext>
              </a:extLst>
            </p:cNvPr>
            <p:cNvSpPr txBox="1"/>
            <p:nvPr/>
          </p:nvSpPr>
          <p:spPr>
            <a:xfrm>
              <a:off x="640935" y="1763878"/>
              <a:ext cx="3998692" cy="461665"/>
            </a:xfrm>
            <a:prstGeom prst="rect">
              <a:avLst/>
            </a:prstGeom>
            <a:noFill/>
          </p:spPr>
          <p:txBody>
            <a:bodyPr wrap="square">
              <a:spAutoFit/>
            </a:bodyPr>
            <a:lstStyle/>
            <a:p>
              <a:pPr algn="ctr"/>
              <a:r>
                <a:rPr lang="en-CA" sz="2400" b="1" dirty="0">
                  <a:solidFill>
                    <a:schemeClr val="accent6">
                      <a:lumMod val="50000"/>
                    </a:schemeClr>
                  </a:solidFill>
                  <a:latin typeface="Avenir Black" panose="02000503020000020003" pitchFamily="2" charset="0"/>
                </a:rPr>
                <a:t>Enhanced-ERD</a:t>
              </a:r>
            </a:p>
          </p:txBody>
        </p:sp>
      </p:grpSp>
      <p:grpSp>
        <p:nvGrpSpPr>
          <p:cNvPr id="109" name="Group 108">
            <a:extLst>
              <a:ext uri="{FF2B5EF4-FFF2-40B4-BE49-F238E27FC236}">
                <a16:creationId xmlns:a16="http://schemas.microsoft.com/office/drawing/2014/main" id="{9BA64ED4-AB35-67BD-955D-F2B279302F98}"/>
              </a:ext>
            </a:extLst>
          </p:cNvPr>
          <p:cNvGrpSpPr/>
          <p:nvPr/>
        </p:nvGrpSpPr>
        <p:grpSpPr>
          <a:xfrm>
            <a:off x="-4642866" y="2345345"/>
            <a:ext cx="3811411" cy="3078467"/>
            <a:chOff x="3046045" y="1508798"/>
            <a:chExt cx="3936658" cy="3078467"/>
          </a:xfrm>
        </p:grpSpPr>
        <p:cxnSp>
          <p:nvCxnSpPr>
            <p:cNvPr id="110" name="Google Shape;240;g1f9b5822694_0_0">
              <a:extLst>
                <a:ext uri="{FF2B5EF4-FFF2-40B4-BE49-F238E27FC236}">
                  <a16:creationId xmlns:a16="http://schemas.microsoft.com/office/drawing/2014/main" id="{64123193-0759-FA2A-10C9-ADCCEF63EBF7}"/>
                </a:ext>
              </a:extLst>
            </p:cNvPr>
            <p:cNvCxnSpPr>
              <a:cxnSpLocks/>
            </p:cNvCxnSpPr>
            <p:nvPr/>
          </p:nvCxnSpPr>
          <p:spPr>
            <a:xfrm>
              <a:off x="5520750" y="3705923"/>
              <a:ext cx="23" cy="130917"/>
            </a:xfrm>
            <a:prstGeom prst="straightConnector1">
              <a:avLst/>
            </a:prstGeom>
            <a:noFill/>
            <a:ln w="38100" cap="flat" cmpd="sng">
              <a:solidFill>
                <a:schemeClr val="dk1"/>
              </a:solidFill>
              <a:prstDash val="solid"/>
              <a:miter lim="800000"/>
              <a:headEnd type="none" w="sm" len="sm"/>
              <a:tailEnd type="none" w="sm" len="sm"/>
            </a:ln>
          </p:spPr>
        </p:cxnSp>
        <p:cxnSp>
          <p:nvCxnSpPr>
            <p:cNvPr id="111" name="Google Shape;194;g1f9b5822694_0_0">
              <a:extLst>
                <a:ext uri="{FF2B5EF4-FFF2-40B4-BE49-F238E27FC236}">
                  <a16:creationId xmlns:a16="http://schemas.microsoft.com/office/drawing/2014/main" id="{C6A91FE1-FD04-FF96-672B-8F00778B6CAE}"/>
                </a:ext>
              </a:extLst>
            </p:cNvPr>
            <p:cNvCxnSpPr>
              <a:cxnSpLocks/>
              <a:stCxn id="136" idx="1"/>
              <a:endCxn id="139" idx="3"/>
            </p:cNvCxnSpPr>
            <p:nvPr/>
          </p:nvCxnSpPr>
          <p:spPr>
            <a:xfrm flipH="1" flipV="1">
              <a:off x="4785680" y="1670799"/>
              <a:ext cx="387093" cy="15398"/>
            </a:xfrm>
            <a:prstGeom prst="straightConnector1">
              <a:avLst/>
            </a:prstGeom>
            <a:noFill/>
            <a:ln w="38100" cap="flat" cmpd="sng">
              <a:solidFill>
                <a:schemeClr val="dk1"/>
              </a:solidFill>
              <a:prstDash val="solid"/>
              <a:miter lim="800000"/>
              <a:headEnd type="none" w="sm" len="sm"/>
              <a:tailEnd type="none" w="sm" len="sm"/>
            </a:ln>
          </p:spPr>
        </p:cxnSp>
        <p:sp>
          <p:nvSpPr>
            <p:cNvPr id="112" name="Google Shape;197;g1f9b5822694_0_0">
              <a:extLst>
                <a:ext uri="{FF2B5EF4-FFF2-40B4-BE49-F238E27FC236}">
                  <a16:creationId xmlns:a16="http://schemas.microsoft.com/office/drawing/2014/main" id="{5924B480-0F2A-7230-9CF1-E54D8E8BFF1A}"/>
                </a:ext>
              </a:extLst>
            </p:cNvPr>
            <p:cNvSpPr txBox="1"/>
            <p:nvPr/>
          </p:nvSpPr>
          <p:spPr>
            <a:xfrm>
              <a:off x="6011618" y="1865492"/>
              <a:ext cx="927143"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venir"/>
                  <a:ea typeface="Avenir"/>
                  <a:cs typeface="Avenir"/>
                  <a:sym typeface="Avenir"/>
                </a:rPr>
                <a:t>contains</a:t>
              </a:r>
              <a:endParaRPr dirty="0"/>
            </a:p>
          </p:txBody>
        </p:sp>
        <p:cxnSp>
          <p:nvCxnSpPr>
            <p:cNvPr id="113" name="Google Shape;198;g1f9b5822694_0_0">
              <a:extLst>
                <a:ext uri="{FF2B5EF4-FFF2-40B4-BE49-F238E27FC236}">
                  <a16:creationId xmlns:a16="http://schemas.microsoft.com/office/drawing/2014/main" id="{5AAA242A-1530-0F24-60CC-C507947EFFEB}"/>
                </a:ext>
              </a:extLst>
            </p:cNvPr>
            <p:cNvCxnSpPr>
              <a:cxnSpLocks/>
            </p:cNvCxnSpPr>
            <p:nvPr/>
          </p:nvCxnSpPr>
          <p:spPr>
            <a:xfrm>
              <a:off x="5662104" y="2411371"/>
              <a:ext cx="0" cy="487948"/>
            </a:xfrm>
            <a:prstGeom prst="straightConnector1">
              <a:avLst/>
            </a:prstGeom>
            <a:noFill/>
            <a:ln w="38100" cap="flat" cmpd="sng">
              <a:solidFill>
                <a:schemeClr val="dk1"/>
              </a:solidFill>
              <a:prstDash val="solid"/>
              <a:miter lim="800000"/>
              <a:headEnd type="none" w="sm" len="sm"/>
              <a:tailEnd type="none" w="sm" len="sm"/>
            </a:ln>
          </p:spPr>
        </p:cxnSp>
        <p:cxnSp>
          <p:nvCxnSpPr>
            <p:cNvPr id="114" name="Google Shape;199;g1f9b5822694_0_0">
              <a:extLst>
                <a:ext uri="{FF2B5EF4-FFF2-40B4-BE49-F238E27FC236}">
                  <a16:creationId xmlns:a16="http://schemas.microsoft.com/office/drawing/2014/main" id="{AE66A212-6F87-40A5-0A45-78A5EEC012A2}"/>
                </a:ext>
              </a:extLst>
            </p:cNvPr>
            <p:cNvCxnSpPr>
              <a:cxnSpLocks/>
            </p:cNvCxnSpPr>
            <p:nvPr/>
          </p:nvCxnSpPr>
          <p:spPr>
            <a:xfrm>
              <a:off x="5438649" y="3058284"/>
              <a:ext cx="0" cy="324261"/>
            </a:xfrm>
            <a:prstGeom prst="straightConnector1">
              <a:avLst/>
            </a:prstGeom>
            <a:noFill/>
            <a:ln w="38100" cap="flat" cmpd="sng">
              <a:solidFill>
                <a:schemeClr val="dk1"/>
              </a:solidFill>
              <a:prstDash val="solid"/>
              <a:miter lim="800000"/>
              <a:headEnd type="none" w="sm" len="sm"/>
              <a:tailEnd type="none" w="sm" len="sm"/>
            </a:ln>
          </p:spPr>
        </p:cxnSp>
        <p:cxnSp>
          <p:nvCxnSpPr>
            <p:cNvPr id="115" name="Google Shape;200;g1f9b5822694_0_0">
              <a:extLst>
                <a:ext uri="{FF2B5EF4-FFF2-40B4-BE49-F238E27FC236}">
                  <a16:creationId xmlns:a16="http://schemas.microsoft.com/office/drawing/2014/main" id="{E2F45B32-61DF-9ADB-5877-9625044C3B4A}"/>
                </a:ext>
              </a:extLst>
            </p:cNvPr>
            <p:cNvCxnSpPr>
              <a:cxnSpLocks/>
            </p:cNvCxnSpPr>
            <p:nvPr/>
          </p:nvCxnSpPr>
          <p:spPr>
            <a:xfrm>
              <a:off x="5542281" y="3037769"/>
              <a:ext cx="0" cy="344776"/>
            </a:xfrm>
            <a:prstGeom prst="straightConnector1">
              <a:avLst/>
            </a:prstGeom>
            <a:noFill/>
            <a:ln w="38100" cap="flat" cmpd="sng">
              <a:solidFill>
                <a:schemeClr val="dk1"/>
              </a:solidFill>
              <a:prstDash val="solid"/>
              <a:miter lim="800000"/>
              <a:headEnd type="none" w="sm" len="sm"/>
              <a:tailEnd type="none" w="sm" len="sm"/>
            </a:ln>
          </p:spPr>
        </p:cxnSp>
        <p:sp>
          <p:nvSpPr>
            <p:cNvPr id="116" name="Google Shape;201;g1f9b5822694_0_0">
              <a:extLst>
                <a:ext uri="{FF2B5EF4-FFF2-40B4-BE49-F238E27FC236}">
                  <a16:creationId xmlns:a16="http://schemas.microsoft.com/office/drawing/2014/main" id="{9F9D547C-EF75-2981-CB87-EC43CF37EB53}"/>
                </a:ext>
              </a:extLst>
            </p:cNvPr>
            <p:cNvSpPr/>
            <p:nvPr/>
          </p:nvSpPr>
          <p:spPr>
            <a:xfrm>
              <a:off x="5338104" y="3382545"/>
              <a:ext cx="324000" cy="324000"/>
            </a:xfrm>
            <a:prstGeom prst="ellipse">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lt1"/>
                  </a:solidFill>
                  <a:latin typeface="Avenir"/>
                  <a:ea typeface="Avenir"/>
                  <a:cs typeface="Avenir"/>
                  <a:sym typeface="Avenir"/>
                </a:rPr>
                <a:t>d</a:t>
              </a:r>
              <a:endParaRPr dirty="0">
                <a:solidFill>
                  <a:schemeClr val="lt1"/>
                </a:solidFill>
                <a:latin typeface="Avenir"/>
                <a:ea typeface="Avenir"/>
                <a:cs typeface="Avenir"/>
                <a:sym typeface="Avenir"/>
              </a:endParaRPr>
            </a:p>
          </p:txBody>
        </p:sp>
        <p:cxnSp>
          <p:nvCxnSpPr>
            <p:cNvPr id="117" name="Google Shape;209;g1f9b5822694_0_0">
              <a:extLst>
                <a:ext uri="{FF2B5EF4-FFF2-40B4-BE49-F238E27FC236}">
                  <a16:creationId xmlns:a16="http://schemas.microsoft.com/office/drawing/2014/main" id="{C96B9EAE-A715-31C1-9191-1E320187A358}"/>
                </a:ext>
              </a:extLst>
            </p:cNvPr>
            <p:cNvCxnSpPr>
              <a:cxnSpLocks/>
            </p:cNvCxnSpPr>
            <p:nvPr/>
          </p:nvCxnSpPr>
          <p:spPr>
            <a:xfrm flipV="1">
              <a:off x="4044519" y="3003066"/>
              <a:ext cx="1239429" cy="3652"/>
            </a:xfrm>
            <a:prstGeom prst="straightConnector1">
              <a:avLst/>
            </a:prstGeom>
            <a:noFill/>
            <a:ln w="38100" cap="flat" cmpd="sng">
              <a:solidFill>
                <a:schemeClr val="dk1"/>
              </a:solidFill>
              <a:prstDash val="solid"/>
              <a:miter lim="800000"/>
              <a:headEnd type="none" w="sm" len="sm"/>
              <a:tailEnd type="none" w="sm" len="sm"/>
            </a:ln>
          </p:spPr>
        </p:cxnSp>
        <p:cxnSp>
          <p:nvCxnSpPr>
            <p:cNvPr id="118" name="Google Shape;210;g1f9b5822694_0_0">
              <a:extLst>
                <a:ext uri="{FF2B5EF4-FFF2-40B4-BE49-F238E27FC236}">
                  <a16:creationId xmlns:a16="http://schemas.microsoft.com/office/drawing/2014/main" id="{48B4E041-8608-DD83-601A-C69F7CFEAD62}"/>
                </a:ext>
              </a:extLst>
            </p:cNvPr>
            <p:cNvCxnSpPr>
              <a:cxnSpLocks/>
            </p:cNvCxnSpPr>
            <p:nvPr/>
          </p:nvCxnSpPr>
          <p:spPr>
            <a:xfrm>
              <a:off x="6708523" y="3842873"/>
              <a:ext cx="4962" cy="722732"/>
            </a:xfrm>
            <a:prstGeom prst="straightConnector1">
              <a:avLst/>
            </a:prstGeom>
            <a:noFill/>
            <a:ln w="38100" cap="flat" cmpd="sng">
              <a:solidFill>
                <a:schemeClr val="dk1"/>
              </a:solidFill>
              <a:prstDash val="solid"/>
              <a:miter lim="800000"/>
              <a:headEnd type="none" w="sm" len="sm"/>
              <a:tailEnd type="none" w="sm" len="sm"/>
            </a:ln>
          </p:spPr>
        </p:cxnSp>
        <p:cxnSp>
          <p:nvCxnSpPr>
            <p:cNvPr id="119" name="Google Shape;211;g1f9b5822694_0_0">
              <a:extLst>
                <a:ext uri="{FF2B5EF4-FFF2-40B4-BE49-F238E27FC236}">
                  <a16:creationId xmlns:a16="http://schemas.microsoft.com/office/drawing/2014/main" id="{AF0B9C5D-D7CA-0AB0-CC49-44C0A3ACBF52}"/>
                </a:ext>
              </a:extLst>
            </p:cNvPr>
            <p:cNvCxnSpPr>
              <a:cxnSpLocks/>
            </p:cNvCxnSpPr>
            <p:nvPr/>
          </p:nvCxnSpPr>
          <p:spPr>
            <a:xfrm rot="10800000" flipV="1">
              <a:off x="5542283" y="3842872"/>
              <a:ext cx="1172958" cy="660603"/>
            </a:xfrm>
            <a:prstGeom prst="bentConnector3">
              <a:avLst>
                <a:gd name="adj1" fmla="val 101580"/>
              </a:avLst>
            </a:prstGeom>
            <a:noFill/>
            <a:ln w="38100" cap="flat" cmpd="sng">
              <a:solidFill>
                <a:schemeClr val="dk1"/>
              </a:solidFill>
              <a:prstDash val="solid"/>
              <a:miter lim="800000"/>
              <a:headEnd type="none" w="sm" len="sm"/>
              <a:tailEnd type="none" w="sm" len="sm"/>
            </a:ln>
          </p:spPr>
        </p:cxnSp>
        <p:sp>
          <p:nvSpPr>
            <p:cNvPr id="120" name="Google Shape;216;g1f9b5822694_0_0">
              <a:extLst>
                <a:ext uri="{FF2B5EF4-FFF2-40B4-BE49-F238E27FC236}">
                  <a16:creationId xmlns:a16="http://schemas.microsoft.com/office/drawing/2014/main" id="{1D4F8001-187F-B1F1-7797-DD681202C6A6}"/>
                </a:ext>
              </a:extLst>
            </p:cNvPr>
            <p:cNvSpPr txBox="1"/>
            <p:nvPr/>
          </p:nvSpPr>
          <p:spPr>
            <a:xfrm>
              <a:off x="3961059" y="3037769"/>
              <a:ext cx="1106212"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venir"/>
                  <a:ea typeface="Avenir"/>
                  <a:cs typeface="Avenir"/>
                  <a:sym typeface="Avenir"/>
                </a:rPr>
                <a:t>belongs to</a:t>
              </a:r>
              <a:endParaRPr dirty="0"/>
            </a:p>
          </p:txBody>
        </p:sp>
        <p:sp>
          <p:nvSpPr>
            <p:cNvPr id="121" name="Google Shape;217;g1f9b5822694_0_0">
              <a:extLst>
                <a:ext uri="{FF2B5EF4-FFF2-40B4-BE49-F238E27FC236}">
                  <a16:creationId xmlns:a16="http://schemas.microsoft.com/office/drawing/2014/main" id="{646B84BE-3395-CCA3-B961-BA82ABE75EFB}"/>
                </a:ext>
              </a:extLst>
            </p:cNvPr>
            <p:cNvSpPr txBox="1"/>
            <p:nvPr/>
          </p:nvSpPr>
          <p:spPr>
            <a:xfrm>
              <a:off x="3761795" y="3440933"/>
              <a:ext cx="1385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venir"/>
                  <a:ea typeface="Avenir"/>
                  <a:cs typeface="Avenir"/>
                  <a:sym typeface="Avenir"/>
                </a:rPr>
                <a:t>ARTICLE_TYPE:</a:t>
              </a:r>
              <a:endParaRPr dirty="0"/>
            </a:p>
          </p:txBody>
        </p:sp>
        <p:sp>
          <p:nvSpPr>
            <p:cNvPr id="122" name="Google Shape;218;g1f9b5822694_0_0">
              <a:extLst>
                <a:ext uri="{FF2B5EF4-FFF2-40B4-BE49-F238E27FC236}">
                  <a16:creationId xmlns:a16="http://schemas.microsoft.com/office/drawing/2014/main" id="{07373DB5-5BF8-4805-FC31-75AB1A0F50B8}"/>
                </a:ext>
              </a:extLst>
            </p:cNvPr>
            <p:cNvSpPr txBox="1"/>
            <p:nvPr/>
          </p:nvSpPr>
          <p:spPr>
            <a:xfrm>
              <a:off x="5826841" y="3880841"/>
              <a:ext cx="9000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venir"/>
                  <a:ea typeface="Avenir"/>
                  <a:cs typeface="Avenir"/>
                  <a:sym typeface="Avenir"/>
                </a:rPr>
                <a:t>“Table”</a:t>
              </a:r>
              <a:endParaRPr dirty="0"/>
            </a:p>
          </p:txBody>
        </p:sp>
        <p:sp>
          <p:nvSpPr>
            <p:cNvPr id="123" name="Google Shape;219;g1f9b5822694_0_0">
              <a:extLst>
                <a:ext uri="{FF2B5EF4-FFF2-40B4-BE49-F238E27FC236}">
                  <a16:creationId xmlns:a16="http://schemas.microsoft.com/office/drawing/2014/main" id="{B40FA878-FF29-99E8-DBA8-809E9C4E96EE}"/>
                </a:ext>
              </a:extLst>
            </p:cNvPr>
            <p:cNvSpPr txBox="1"/>
            <p:nvPr/>
          </p:nvSpPr>
          <p:spPr>
            <a:xfrm>
              <a:off x="4829924" y="3860025"/>
              <a:ext cx="774099" cy="2828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venir"/>
                  <a:ea typeface="Avenir"/>
                  <a:cs typeface="Avenir"/>
                  <a:sym typeface="Avenir"/>
                </a:rPr>
                <a:t>“Bed”</a:t>
              </a:r>
              <a:endParaRPr dirty="0"/>
            </a:p>
          </p:txBody>
        </p:sp>
        <p:sp>
          <p:nvSpPr>
            <p:cNvPr id="124" name="Google Shape;224;g1f9b5822694_0_0">
              <a:extLst>
                <a:ext uri="{FF2B5EF4-FFF2-40B4-BE49-F238E27FC236}">
                  <a16:creationId xmlns:a16="http://schemas.microsoft.com/office/drawing/2014/main" id="{FE964566-4A93-FF10-D5EB-E139C3B3DA7A}"/>
                </a:ext>
              </a:extLst>
            </p:cNvPr>
            <p:cNvSpPr txBox="1"/>
            <p:nvPr/>
          </p:nvSpPr>
          <p:spPr>
            <a:xfrm>
              <a:off x="3375470" y="3870903"/>
              <a:ext cx="815538"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“Chair”</a:t>
              </a:r>
              <a:endParaRPr/>
            </a:p>
          </p:txBody>
        </p:sp>
        <p:cxnSp>
          <p:nvCxnSpPr>
            <p:cNvPr id="125" name="Google Shape;225;g1f9b5822694_0_0">
              <a:extLst>
                <a:ext uri="{FF2B5EF4-FFF2-40B4-BE49-F238E27FC236}">
                  <a16:creationId xmlns:a16="http://schemas.microsoft.com/office/drawing/2014/main" id="{130FCC64-0590-F42A-7D9F-55D9F56273EA}"/>
                </a:ext>
              </a:extLst>
            </p:cNvPr>
            <p:cNvCxnSpPr>
              <a:cxnSpLocks/>
            </p:cNvCxnSpPr>
            <p:nvPr/>
          </p:nvCxnSpPr>
          <p:spPr>
            <a:xfrm rot="10800000" flipV="1">
              <a:off x="4299518" y="3842871"/>
              <a:ext cx="1231165" cy="676085"/>
            </a:xfrm>
            <a:prstGeom prst="bentConnector3">
              <a:avLst>
                <a:gd name="adj1" fmla="val 98583"/>
              </a:avLst>
            </a:prstGeom>
            <a:noFill/>
            <a:ln w="38100" cap="flat" cmpd="sng">
              <a:solidFill>
                <a:schemeClr val="dk1"/>
              </a:solidFill>
              <a:prstDash val="solid"/>
              <a:miter lim="800000"/>
              <a:headEnd type="none" w="sm" len="sm"/>
              <a:tailEnd type="none" w="sm" len="sm"/>
            </a:ln>
          </p:spPr>
        </p:cxnSp>
        <p:cxnSp>
          <p:nvCxnSpPr>
            <p:cNvPr id="126" name="Google Shape;226;g1f9b5822694_0_0">
              <a:extLst>
                <a:ext uri="{FF2B5EF4-FFF2-40B4-BE49-F238E27FC236}">
                  <a16:creationId xmlns:a16="http://schemas.microsoft.com/office/drawing/2014/main" id="{5CACD3F5-1B45-BD1C-A4E8-2C6D8D427755}"/>
                </a:ext>
              </a:extLst>
            </p:cNvPr>
            <p:cNvCxnSpPr>
              <a:cxnSpLocks/>
              <a:endCxn id="137" idx="0"/>
            </p:cNvCxnSpPr>
            <p:nvPr/>
          </p:nvCxnSpPr>
          <p:spPr>
            <a:xfrm>
              <a:off x="6012068" y="1848197"/>
              <a:ext cx="0" cy="306116"/>
            </a:xfrm>
            <a:prstGeom prst="straightConnector1">
              <a:avLst/>
            </a:prstGeom>
            <a:noFill/>
            <a:ln w="38100" cap="flat" cmpd="sng">
              <a:solidFill>
                <a:schemeClr val="dk1"/>
              </a:solidFill>
              <a:prstDash val="solid"/>
              <a:miter lim="800000"/>
              <a:headEnd type="none" w="sm" len="sm"/>
              <a:tailEnd type="none" w="sm" len="sm"/>
            </a:ln>
          </p:spPr>
        </p:cxnSp>
        <p:sp>
          <p:nvSpPr>
            <p:cNvPr id="127" name="Google Shape;229;g1f9b5822694_0_0">
              <a:extLst>
                <a:ext uri="{FF2B5EF4-FFF2-40B4-BE49-F238E27FC236}">
                  <a16:creationId xmlns:a16="http://schemas.microsoft.com/office/drawing/2014/main" id="{0899D525-7EE0-25E2-7268-1B2356FE73EC}"/>
                </a:ext>
              </a:extLst>
            </p:cNvPr>
            <p:cNvSpPr txBox="1"/>
            <p:nvPr/>
          </p:nvSpPr>
          <p:spPr>
            <a:xfrm>
              <a:off x="5662103" y="2510368"/>
              <a:ext cx="841200"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venir"/>
                  <a:ea typeface="Avenir"/>
                  <a:cs typeface="Avenir"/>
                  <a:sym typeface="Avenir"/>
                </a:rPr>
                <a:t>contains</a:t>
              </a:r>
              <a:endParaRPr dirty="0"/>
            </a:p>
          </p:txBody>
        </p:sp>
        <p:cxnSp>
          <p:nvCxnSpPr>
            <p:cNvPr id="128" name="Google Shape;231;g1f9b5822694_0_0">
              <a:extLst>
                <a:ext uri="{FF2B5EF4-FFF2-40B4-BE49-F238E27FC236}">
                  <a16:creationId xmlns:a16="http://schemas.microsoft.com/office/drawing/2014/main" id="{6EA23373-9476-5906-E427-BF9467F2AEC9}"/>
                </a:ext>
              </a:extLst>
            </p:cNvPr>
            <p:cNvCxnSpPr>
              <a:cxnSpLocks/>
              <a:stCxn id="138" idx="3"/>
              <a:endCxn id="136" idx="1"/>
            </p:cNvCxnSpPr>
            <p:nvPr/>
          </p:nvCxnSpPr>
          <p:spPr>
            <a:xfrm flipV="1">
              <a:off x="4638567" y="1686197"/>
              <a:ext cx="534206" cy="595819"/>
            </a:xfrm>
            <a:prstGeom prst="straightConnector1">
              <a:avLst/>
            </a:prstGeom>
            <a:noFill/>
            <a:ln w="38100" cap="flat" cmpd="sng">
              <a:solidFill>
                <a:schemeClr val="dk1"/>
              </a:solidFill>
              <a:prstDash val="solid"/>
              <a:miter lim="800000"/>
              <a:headEnd type="none" w="sm" len="sm"/>
              <a:tailEnd type="none" w="sm" len="sm"/>
            </a:ln>
          </p:spPr>
        </p:cxnSp>
        <p:sp>
          <p:nvSpPr>
            <p:cNvPr id="129" name="Google Shape;234;g1f9b5822694_0_0">
              <a:extLst>
                <a:ext uri="{FF2B5EF4-FFF2-40B4-BE49-F238E27FC236}">
                  <a16:creationId xmlns:a16="http://schemas.microsoft.com/office/drawing/2014/main" id="{1428F225-F0B7-FB6F-9EAF-9E563BA1A9CC}"/>
                </a:ext>
              </a:extLst>
            </p:cNvPr>
            <p:cNvSpPr txBox="1"/>
            <p:nvPr/>
          </p:nvSpPr>
          <p:spPr>
            <a:xfrm>
              <a:off x="4100779" y="1854043"/>
              <a:ext cx="804891"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venir"/>
                  <a:ea typeface="Avenir"/>
                  <a:cs typeface="Avenir"/>
                  <a:sym typeface="Avenir"/>
                </a:rPr>
                <a:t>verifies</a:t>
              </a:r>
              <a:endParaRPr dirty="0"/>
            </a:p>
          </p:txBody>
        </p:sp>
        <p:grpSp>
          <p:nvGrpSpPr>
            <p:cNvPr id="130" name="Group 129">
              <a:extLst>
                <a:ext uri="{FF2B5EF4-FFF2-40B4-BE49-F238E27FC236}">
                  <a16:creationId xmlns:a16="http://schemas.microsoft.com/office/drawing/2014/main" id="{651BF557-2AC4-2127-9B56-CD022DB2B8AE}"/>
                </a:ext>
              </a:extLst>
            </p:cNvPr>
            <p:cNvGrpSpPr/>
            <p:nvPr/>
          </p:nvGrpSpPr>
          <p:grpSpPr>
            <a:xfrm>
              <a:off x="3046045" y="2939777"/>
              <a:ext cx="247476" cy="212109"/>
              <a:chOff x="421394" y="1593724"/>
              <a:chExt cx="247476" cy="212109"/>
            </a:xfrm>
          </p:grpSpPr>
          <p:cxnSp>
            <p:nvCxnSpPr>
              <p:cNvPr id="140" name="Google Shape;192;g1f9b5822694_0_0">
                <a:extLst>
                  <a:ext uri="{FF2B5EF4-FFF2-40B4-BE49-F238E27FC236}">
                    <a16:creationId xmlns:a16="http://schemas.microsoft.com/office/drawing/2014/main" id="{13CA47E4-570D-5D90-1376-7072F2F3B85F}"/>
                  </a:ext>
                </a:extLst>
              </p:cNvPr>
              <p:cNvCxnSpPr>
                <a:cxnSpLocks/>
              </p:cNvCxnSpPr>
              <p:nvPr/>
            </p:nvCxnSpPr>
            <p:spPr>
              <a:xfrm>
                <a:off x="421394" y="1593724"/>
                <a:ext cx="163446" cy="0"/>
              </a:xfrm>
              <a:prstGeom prst="straightConnector1">
                <a:avLst/>
              </a:prstGeom>
              <a:noFill/>
              <a:ln w="38100" cap="flat" cmpd="sng">
                <a:solidFill>
                  <a:schemeClr val="dk1"/>
                </a:solidFill>
                <a:prstDash val="solid"/>
                <a:miter lim="800000"/>
                <a:headEnd type="none" w="sm" len="sm"/>
                <a:tailEnd type="none" w="sm" len="sm"/>
              </a:ln>
            </p:spPr>
          </p:cxnSp>
          <p:cxnSp>
            <p:nvCxnSpPr>
              <p:cNvPr id="141" name="Google Shape;193;g1f9b5822694_0_0">
                <a:extLst>
                  <a:ext uri="{FF2B5EF4-FFF2-40B4-BE49-F238E27FC236}">
                    <a16:creationId xmlns:a16="http://schemas.microsoft.com/office/drawing/2014/main" id="{9A7A3076-1B1E-A29B-18C6-C43DCAB7E4CA}"/>
                  </a:ext>
                </a:extLst>
              </p:cNvPr>
              <p:cNvCxnSpPr>
                <a:cxnSpLocks/>
              </p:cNvCxnSpPr>
              <p:nvPr/>
            </p:nvCxnSpPr>
            <p:spPr>
              <a:xfrm>
                <a:off x="421394" y="1615718"/>
                <a:ext cx="247476" cy="190115"/>
              </a:xfrm>
              <a:prstGeom prst="bentConnector3">
                <a:avLst>
                  <a:gd name="adj1" fmla="val 3814"/>
                </a:avLst>
              </a:prstGeom>
              <a:noFill/>
              <a:ln w="38100" cap="flat" cmpd="sng">
                <a:solidFill>
                  <a:schemeClr val="dk1"/>
                </a:solidFill>
                <a:prstDash val="solid"/>
                <a:miter lim="800000"/>
                <a:headEnd type="none" w="sm" len="sm"/>
                <a:tailEnd type="none" w="sm" len="sm"/>
              </a:ln>
            </p:spPr>
          </p:cxnSp>
        </p:grpSp>
        <p:sp>
          <p:nvSpPr>
            <p:cNvPr id="131" name="Rectangle 130">
              <a:extLst>
                <a:ext uri="{FF2B5EF4-FFF2-40B4-BE49-F238E27FC236}">
                  <a16:creationId xmlns:a16="http://schemas.microsoft.com/office/drawing/2014/main" id="{83C4887A-709C-324B-BBE0-84FE227F7670}"/>
                </a:ext>
              </a:extLst>
            </p:cNvPr>
            <p:cNvSpPr/>
            <p:nvPr/>
          </p:nvSpPr>
          <p:spPr>
            <a:xfrm>
              <a:off x="3165738" y="2832192"/>
              <a:ext cx="852049" cy="335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dirty="0">
                  <a:solidFill>
                    <a:schemeClr val="accent1"/>
                  </a:solidFill>
                </a:rPr>
                <a:t>ROOM</a:t>
              </a:r>
            </a:p>
          </p:txBody>
        </p:sp>
        <p:sp>
          <p:nvSpPr>
            <p:cNvPr id="132" name="Rectangle 131">
              <a:extLst>
                <a:ext uri="{FF2B5EF4-FFF2-40B4-BE49-F238E27FC236}">
                  <a16:creationId xmlns:a16="http://schemas.microsoft.com/office/drawing/2014/main" id="{CB2A1CCE-31E0-52B0-142B-3686A9417CFF}"/>
                </a:ext>
              </a:extLst>
            </p:cNvPr>
            <p:cNvSpPr/>
            <p:nvPr/>
          </p:nvSpPr>
          <p:spPr>
            <a:xfrm>
              <a:off x="4820904" y="2829276"/>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dirty="0">
                  <a:solidFill>
                    <a:schemeClr val="accent1"/>
                  </a:solidFill>
                </a:rPr>
                <a:t>ARTICLE</a:t>
              </a:r>
            </a:p>
          </p:txBody>
        </p:sp>
        <p:sp>
          <p:nvSpPr>
            <p:cNvPr id="133" name="Rectangle 132">
              <a:extLst>
                <a:ext uri="{FF2B5EF4-FFF2-40B4-BE49-F238E27FC236}">
                  <a16:creationId xmlns:a16="http://schemas.microsoft.com/office/drawing/2014/main" id="{872B223F-D191-2BF8-E541-7F944EBEA956}"/>
                </a:ext>
              </a:extLst>
            </p:cNvPr>
            <p:cNvSpPr/>
            <p:nvPr/>
          </p:nvSpPr>
          <p:spPr>
            <a:xfrm>
              <a:off x="3843536" y="4289033"/>
              <a:ext cx="986389" cy="2982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dirty="0">
                  <a:solidFill>
                    <a:schemeClr val="accent1"/>
                  </a:solidFill>
                </a:rPr>
                <a:t>CHAIR</a:t>
              </a:r>
            </a:p>
          </p:txBody>
        </p:sp>
        <p:sp>
          <p:nvSpPr>
            <p:cNvPr id="134" name="Rectangle 133">
              <a:extLst>
                <a:ext uri="{FF2B5EF4-FFF2-40B4-BE49-F238E27FC236}">
                  <a16:creationId xmlns:a16="http://schemas.microsoft.com/office/drawing/2014/main" id="{13091CAF-B550-C7E2-96D5-D10EDDE40DA0}"/>
                </a:ext>
              </a:extLst>
            </p:cNvPr>
            <p:cNvSpPr/>
            <p:nvPr/>
          </p:nvSpPr>
          <p:spPr>
            <a:xfrm>
              <a:off x="5067272" y="4279170"/>
              <a:ext cx="907002" cy="3080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dirty="0">
                  <a:solidFill>
                    <a:schemeClr val="accent1"/>
                  </a:solidFill>
                </a:rPr>
                <a:t>BED</a:t>
              </a:r>
            </a:p>
          </p:txBody>
        </p:sp>
        <p:sp>
          <p:nvSpPr>
            <p:cNvPr id="135" name="Rectangle 134">
              <a:extLst>
                <a:ext uri="{FF2B5EF4-FFF2-40B4-BE49-F238E27FC236}">
                  <a16:creationId xmlns:a16="http://schemas.microsoft.com/office/drawing/2014/main" id="{08B3D3EC-D147-6616-3AC5-74C6CF37785E}"/>
                </a:ext>
              </a:extLst>
            </p:cNvPr>
            <p:cNvSpPr/>
            <p:nvPr/>
          </p:nvSpPr>
          <p:spPr>
            <a:xfrm>
              <a:off x="6082703" y="4268480"/>
              <a:ext cx="900000" cy="3187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dirty="0">
                  <a:solidFill>
                    <a:schemeClr val="accent1"/>
                  </a:solidFill>
                </a:rPr>
                <a:t>TABLE</a:t>
              </a:r>
            </a:p>
          </p:txBody>
        </p:sp>
        <p:sp>
          <p:nvSpPr>
            <p:cNvPr id="136" name="Rectangle 135">
              <a:extLst>
                <a:ext uri="{FF2B5EF4-FFF2-40B4-BE49-F238E27FC236}">
                  <a16:creationId xmlns:a16="http://schemas.microsoft.com/office/drawing/2014/main" id="{B5D44292-0322-E0E9-500D-B79D210752BC}"/>
                </a:ext>
              </a:extLst>
            </p:cNvPr>
            <p:cNvSpPr/>
            <p:nvPr/>
          </p:nvSpPr>
          <p:spPr>
            <a:xfrm>
              <a:off x="5172773" y="1524196"/>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dirty="0">
                  <a:solidFill>
                    <a:schemeClr val="accent1"/>
                  </a:solidFill>
                </a:rPr>
                <a:t>ORDERS</a:t>
              </a:r>
            </a:p>
          </p:txBody>
        </p:sp>
        <p:sp>
          <p:nvSpPr>
            <p:cNvPr id="137" name="Rectangle 136">
              <a:extLst>
                <a:ext uri="{FF2B5EF4-FFF2-40B4-BE49-F238E27FC236}">
                  <a16:creationId xmlns:a16="http://schemas.microsoft.com/office/drawing/2014/main" id="{07B0864E-23A9-1AD1-2EFE-584128425077}"/>
                </a:ext>
              </a:extLst>
            </p:cNvPr>
            <p:cNvSpPr/>
            <p:nvPr/>
          </p:nvSpPr>
          <p:spPr>
            <a:xfrm>
              <a:off x="5118462" y="2154313"/>
              <a:ext cx="1787212"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dirty="0">
                  <a:solidFill>
                    <a:schemeClr val="accent1"/>
                  </a:solidFill>
                </a:rPr>
                <a:t>ORDER_DETAILS</a:t>
              </a:r>
            </a:p>
          </p:txBody>
        </p:sp>
        <p:sp>
          <p:nvSpPr>
            <p:cNvPr id="138" name="Rectangle 137">
              <a:extLst>
                <a:ext uri="{FF2B5EF4-FFF2-40B4-BE49-F238E27FC236}">
                  <a16:creationId xmlns:a16="http://schemas.microsoft.com/office/drawing/2014/main" id="{F7716116-6236-28A4-EB36-3193FBA66A65}"/>
                </a:ext>
              </a:extLst>
            </p:cNvPr>
            <p:cNvSpPr/>
            <p:nvPr/>
          </p:nvSpPr>
          <p:spPr>
            <a:xfrm>
              <a:off x="3253167" y="2120015"/>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dirty="0">
                  <a:solidFill>
                    <a:schemeClr val="accent1"/>
                  </a:solidFill>
                </a:rPr>
                <a:t>PAYMENTS</a:t>
              </a:r>
            </a:p>
          </p:txBody>
        </p:sp>
        <p:sp>
          <p:nvSpPr>
            <p:cNvPr id="139" name="Rectangle 138">
              <a:extLst>
                <a:ext uri="{FF2B5EF4-FFF2-40B4-BE49-F238E27FC236}">
                  <a16:creationId xmlns:a16="http://schemas.microsoft.com/office/drawing/2014/main" id="{35F42363-C1FC-7CF2-E7DC-62BDB1543689}"/>
                </a:ext>
              </a:extLst>
            </p:cNvPr>
            <p:cNvSpPr/>
            <p:nvPr/>
          </p:nvSpPr>
          <p:spPr>
            <a:xfrm>
              <a:off x="3400280" y="1508798"/>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dirty="0">
                  <a:solidFill>
                    <a:schemeClr val="accent1"/>
                  </a:solidFill>
                </a:rPr>
                <a:t>CUSTOMERS</a:t>
              </a:r>
            </a:p>
          </p:txBody>
        </p:sp>
      </p:grpSp>
      <p:sp>
        <p:nvSpPr>
          <p:cNvPr id="142" name="Google Shape;202;g1f9b5822694_0_0">
            <a:extLst>
              <a:ext uri="{FF2B5EF4-FFF2-40B4-BE49-F238E27FC236}">
                <a16:creationId xmlns:a16="http://schemas.microsoft.com/office/drawing/2014/main" id="{403FC382-F48E-2859-E024-84FDAF670CD2}"/>
              </a:ext>
            </a:extLst>
          </p:cNvPr>
          <p:cNvSpPr txBox="1">
            <a:spLocks/>
          </p:cNvSpPr>
          <p:nvPr/>
        </p:nvSpPr>
        <p:spPr>
          <a:xfrm>
            <a:off x="-4428401" y="1500646"/>
            <a:ext cx="3349224" cy="5019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pPr algn="ctr">
              <a:spcBef>
                <a:spcPts val="0"/>
              </a:spcBef>
              <a:buClr>
                <a:schemeClr val="dk1"/>
              </a:buClr>
              <a:buSzPct val="100000"/>
              <a:buFont typeface="Avenir"/>
              <a:buNone/>
            </a:pPr>
            <a:r>
              <a:rPr lang="en-US" sz="2000" dirty="0">
                <a:latin typeface="Avenir"/>
                <a:ea typeface="Avenir"/>
                <a:cs typeface="Avenir"/>
                <a:sym typeface="Avenir"/>
              </a:rPr>
              <a:t>IKEA RDBMS</a:t>
            </a:r>
            <a:endParaRPr lang="en-US" sz="2000" i="1" dirty="0">
              <a:latin typeface="Avenir"/>
              <a:ea typeface="Avenir"/>
              <a:cs typeface="Avenir"/>
              <a:sym typeface="Avenir"/>
            </a:endParaRPr>
          </a:p>
        </p:txBody>
      </p:sp>
      <p:sp>
        <p:nvSpPr>
          <p:cNvPr id="143" name="TextBox 142">
            <a:extLst>
              <a:ext uri="{FF2B5EF4-FFF2-40B4-BE49-F238E27FC236}">
                <a16:creationId xmlns:a16="http://schemas.microsoft.com/office/drawing/2014/main" id="{52C6C022-3C4E-EF94-F91B-B9BC7146637B}"/>
              </a:ext>
            </a:extLst>
          </p:cNvPr>
          <p:cNvSpPr txBox="1"/>
          <p:nvPr/>
        </p:nvSpPr>
        <p:spPr>
          <a:xfrm>
            <a:off x="-4808606" y="2805929"/>
            <a:ext cx="3921115" cy="1200329"/>
          </a:xfrm>
          <a:prstGeom prst="rect">
            <a:avLst/>
          </a:prstGeom>
          <a:noFill/>
        </p:spPr>
        <p:txBody>
          <a:bodyPr wrap="square" rtlCol="0">
            <a:spAutoFit/>
          </a:bodyPr>
          <a:lstStyle/>
          <a:p>
            <a:pPr algn="ctr"/>
            <a:r>
              <a:rPr lang="en-CA" b="1" dirty="0"/>
              <a:t>All Entities have Full dependencies.</a:t>
            </a:r>
          </a:p>
          <a:p>
            <a:pPr marL="285750" indent="-285750">
              <a:buFont typeface="Arial" panose="020B0604020202020204" pitchFamily="34" charset="0"/>
              <a:buChar char="•"/>
            </a:pPr>
            <a:r>
              <a:rPr lang="en-CA" dirty="0"/>
              <a:t>Avoids Data Redundancy</a:t>
            </a:r>
          </a:p>
          <a:p>
            <a:pPr marL="285750" indent="-285750">
              <a:buFont typeface="Arial" panose="020B0604020202020204" pitchFamily="34" charset="0"/>
              <a:buChar char="•"/>
            </a:pPr>
            <a:r>
              <a:rPr lang="en-CA" dirty="0"/>
              <a:t>Avoids all 3 anomalies</a:t>
            </a:r>
          </a:p>
          <a:p>
            <a:pPr marL="285750" indent="-285750">
              <a:buFont typeface="Arial" panose="020B0604020202020204" pitchFamily="34" charset="0"/>
              <a:buChar char="•"/>
            </a:pPr>
            <a:r>
              <a:rPr lang="en-CA" dirty="0"/>
              <a:t>Ensure better quality of Data</a:t>
            </a:r>
          </a:p>
        </p:txBody>
      </p:sp>
      <p:sp>
        <p:nvSpPr>
          <p:cNvPr id="144" name="Triangle 143">
            <a:extLst>
              <a:ext uri="{FF2B5EF4-FFF2-40B4-BE49-F238E27FC236}">
                <a16:creationId xmlns:a16="http://schemas.microsoft.com/office/drawing/2014/main" id="{571B71EA-19F2-2D8D-0FC3-A641C28948C3}"/>
              </a:ext>
            </a:extLst>
          </p:cNvPr>
          <p:cNvSpPr/>
          <p:nvPr/>
        </p:nvSpPr>
        <p:spPr>
          <a:xfrm rot="5400000">
            <a:off x="-2528574" y="3857501"/>
            <a:ext cx="4002191" cy="398920"/>
          </a:xfrm>
          <a:prstGeom prst="triangle">
            <a:avLst>
              <a:gd name="adj" fmla="val 48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5" name="Group 144">
            <a:extLst>
              <a:ext uri="{FF2B5EF4-FFF2-40B4-BE49-F238E27FC236}">
                <a16:creationId xmlns:a16="http://schemas.microsoft.com/office/drawing/2014/main" id="{5FCC38E5-5B5F-CF5E-874C-C2651CFDE19B}"/>
              </a:ext>
            </a:extLst>
          </p:cNvPr>
          <p:cNvGrpSpPr/>
          <p:nvPr/>
        </p:nvGrpSpPr>
        <p:grpSpPr>
          <a:xfrm>
            <a:off x="-3690709" y="1834651"/>
            <a:ext cx="2944204" cy="1359940"/>
            <a:chOff x="9203301" y="2069059"/>
            <a:chExt cx="2944204" cy="1359940"/>
          </a:xfrm>
        </p:grpSpPr>
        <p:sp>
          <p:nvSpPr>
            <p:cNvPr id="146" name="Rounded Rectangle 145">
              <a:extLst>
                <a:ext uri="{FF2B5EF4-FFF2-40B4-BE49-F238E27FC236}">
                  <a16:creationId xmlns:a16="http://schemas.microsoft.com/office/drawing/2014/main" id="{A423458F-1770-10C8-6B80-4EF0408F0676}"/>
                </a:ext>
              </a:extLst>
            </p:cNvPr>
            <p:cNvSpPr/>
            <p:nvPr/>
          </p:nvSpPr>
          <p:spPr>
            <a:xfrm rot="16200000">
              <a:off x="10335849" y="1617343"/>
              <a:ext cx="679108"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7" name="Picture 146">
              <a:extLst>
                <a:ext uri="{FF2B5EF4-FFF2-40B4-BE49-F238E27FC236}">
                  <a16:creationId xmlns:a16="http://schemas.microsoft.com/office/drawing/2014/main" id="{53202864-AA63-CC4D-5AC2-49D946A7B1BF}"/>
                </a:ext>
              </a:extLst>
            </p:cNvPr>
            <p:cNvPicPr>
              <a:picLocks noChangeAspect="1"/>
            </p:cNvPicPr>
            <p:nvPr/>
          </p:nvPicPr>
          <p:blipFill>
            <a:blip r:embed="rId10">
              <a:duotone>
                <a:schemeClr val="accent4">
                  <a:shade val="45000"/>
                  <a:satMod val="135000"/>
                </a:schemeClr>
                <a:prstClr val="white"/>
              </a:duotone>
            </a:blip>
            <a:stretch>
              <a:fillRect/>
            </a:stretch>
          </p:blipFill>
          <p:spPr>
            <a:xfrm>
              <a:off x="10307869" y="2069059"/>
              <a:ext cx="658429" cy="658429"/>
            </a:xfrm>
            <a:prstGeom prst="rect">
              <a:avLst/>
            </a:prstGeom>
          </p:spPr>
        </p:pic>
        <p:sp>
          <p:nvSpPr>
            <p:cNvPr id="148" name="TextBox 147">
              <a:extLst>
                <a:ext uri="{FF2B5EF4-FFF2-40B4-BE49-F238E27FC236}">
                  <a16:creationId xmlns:a16="http://schemas.microsoft.com/office/drawing/2014/main" id="{592B8C7A-4486-8C89-BFEA-24436DF0D882}"/>
                </a:ext>
              </a:extLst>
            </p:cNvPr>
            <p:cNvSpPr txBox="1"/>
            <p:nvPr/>
          </p:nvSpPr>
          <p:spPr>
            <a:xfrm>
              <a:off x="9367410" y="2789159"/>
              <a:ext cx="2619543" cy="584775"/>
            </a:xfrm>
            <a:prstGeom prst="rect">
              <a:avLst/>
            </a:prstGeom>
            <a:noFill/>
          </p:spPr>
          <p:txBody>
            <a:bodyPr wrap="square">
              <a:spAutoFit/>
            </a:bodyPr>
            <a:lstStyle/>
            <a:p>
              <a:pPr algn="ctr"/>
              <a:r>
                <a:rPr lang="en-CA" sz="1600" b="1" dirty="0">
                  <a:solidFill>
                    <a:schemeClr val="accent4"/>
                  </a:solidFill>
                  <a:latin typeface="Avenir Black" panose="02000503020000020003" pitchFamily="2" charset="0"/>
                </a:rPr>
                <a:t>Decrease Maintenance</a:t>
              </a:r>
            </a:p>
            <a:p>
              <a:pPr algn="ctr"/>
              <a:r>
                <a:rPr lang="en-CA" sz="1600" b="1" dirty="0">
                  <a:solidFill>
                    <a:schemeClr val="accent4"/>
                  </a:solidFill>
                  <a:latin typeface="Avenir Black" panose="02000503020000020003" pitchFamily="2" charset="0"/>
                </a:rPr>
                <a:t>Need and Costs</a:t>
              </a:r>
            </a:p>
          </p:txBody>
        </p:sp>
      </p:grpSp>
      <p:sp>
        <p:nvSpPr>
          <p:cNvPr id="149" name="TextBox 148">
            <a:extLst>
              <a:ext uri="{FF2B5EF4-FFF2-40B4-BE49-F238E27FC236}">
                <a16:creationId xmlns:a16="http://schemas.microsoft.com/office/drawing/2014/main" id="{C82DBC72-B357-FE5D-3062-BB5BDAF26D51}"/>
              </a:ext>
            </a:extLst>
          </p:cNvPr>
          <p:cNvSpPr txBox="1"/>
          <p:nvPr/>
        </p:nvSpPr>
        <p:spPr>
          <a:xfrm>
            <a:off x="-4743024" y="5444150"/>
            <a:ext cx="1537152" cy="276999"/>
          </a:xfrm>
          <a:prstGeom prst="rect">
            <a:avLst/>
          </a:prstGeom>
          <a:noFill/>
        </p:spPr>
        <p:txBody>
          <a:bodyPr wrap="none" rtlCol="0">
            <a:spAutoFit/>
          </a:bodyPr>
          <a:lstStyle/>
          <a:p>
            <a:r>
              <a:rPr lang="en-CA" sz="1200" i="1" dirty="0"/>
              <a:t>Appendix 1: Full EERD</a:t>
            </a:r>
          </a:p>
        </p:txBody>
      </p:sp>
      <p:grpSp>
        <p:nvGrpSpPr>
          <p:cNvPr id="150" name="Group 149">
            <a:extLst>
              <a:ext uri="{FF2B5EF4-FFF2-40B4-BE49-F238E27FC236}">
                <a16:creationId xmlns:a16="http://schemas.microsoft.com/office/drawing/2014/main" id="{9EB3332F-7D5D-6825-3A36-79A1E94EB883}"/>
              </a:ext>
            </a:extLst>
          </p:cNvPr>
          <p:cNvGrpSpPr/>
          <p:nvPr/>
        </p:nvGrpSpPr>
        <p:grpSpPr>
          <a:xfrm>
            <a:off x="-3690709" y="3352545"/>
            <a:ext cx="2944204" cy="1215747"/>
            <a:chOff x="9203301" y="3061150"/>
            <a:chExt cx="2944204" cy="1215747"/>
          </a:xfrm>
        </p:grpSpPr>
        <p:sp>
          <p:nvSpPr>
            <p:cNvPr id="151" name="Rounded Rectangle 150">
              <a:extLst>
                <a:ext uri="{FF2B5EF4-FFF2-40B4-BE49-F238E27FC236}">
                  <a16:creationId xmlns:a16="http://schemas.microsoft.com/office/drawing/2014/main" id="{86A8370D-5AD4-220A-9A17-618A846E0670}"/>
                </a:ext>
              </a:extLst>
            </p:cNvPr>
            <p:cNvSpPr/>
            <p:nvPr/>
          </p:nvSpPr>
          <p:spPr>
            <a:xfrm rot="16200000">
              <a:off x="10335849" y="2465241"/>
              <a:ext cx="679108"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TextBox 151">
              <a:extLst>
                <a:ext uri="{FF2B5EF4-FFF2-40B4-BE49-F238E27FC236}">
                  <a16:creationId xmlns:a16="http://schemas.microsoft.com/office/drawing/2014/main" id="{F59FF9F3-807B-ADE1-8BE4-219C95D2729F}"/>
                </a:ext>
              </a:extLst>
            </p:cNvPr>
            <p:cNvSpPr txBox="1"/>
            <p:nvPr/>
          </p:nvSpPr>
          <p:spPr>
            <a:xfrm>
              <a:off x="9367410" y="3637057"/>
              <a:ext cx="2619543" cy="584775"/>
            </a:xfrm>
            <a:prstGeom prst="rect">
              <a:avLst/>
            </a:prstGeom>
            <a:noFill/>
          </p:spPr>
          <p:txBody>
            <a:bodyPr wrap="square">
              <a:spAutoFit/>
            </a:bodyPr>
            <a:lstStyle/>
            <a:p>
              <a:pPr algn="ctr"/>
              <a:r>
                <a:rPr lang="en-CA" sz="1600" b="1" dirty="0">
                  <a:solidFill>
                    <a:schemeClr val="accent4"/>
                  </a:solidFill>
                  <a:latin typeface="Avenir Black" panose="02000503020000020003" pitchFamily="2" charset="0"/>
                </a:rPr>
                <a:t>Minimize the Number of Errors and Data Loss</a:t>
              </a:r>
            </a:p>
          </p:txBody>
        </p:sp>
        <p:pic>
          <p:nvPicPr>
            <p:cNvPr id="153" name="Picture 152">
              <a:extLst>
                <a:ext uri="{FF2B5EF4-FFF2-40B4-BE49-F238E27FC236}">
                  <a16:creationId xmlns:a16="http://schemas.microsoft.com/office/drawing/2014/main" id="{04BCC07A-9DDD-4522-0275-8FB42F3C1D09}"/>
                </a:ext>
              </a:extLst>
            </p:cNvPr>
            <p:cNvPicPr>
              <a:picLocks noChangeAspect="1"/>
            </p:cNvPicPr>
            <p:nvPr/>
          </p:nvPicPr>
          <p:blipFill>
            <a:blip r:embed="rId11">
              <a:duotone>
                <a:schemeClr val="accent4">
                  <a:shade val="45000"/>
                  <a:satMod val="135000"/>
                </a:schemeClr>
                <a:prstClr val="white"/>
              </a:duotone>
            </a:blip>
            <a:stretch>
              <a:fillRect/>
            </a:stretch>
          </p:blipFill>
          <p:spPr>
            <a:xfrm>
              <a:off x="10386140" y="3061150"/>
              <a:ext cx="501886" cy="501886"/>
            </a:xfrm>
            <a:prstGeom prst="rect">
              <a:avLst/>
            </a:prstGeom>
          </p:spPr>
        </p:pic>
      </p:grpSp>
      <p:grpSp>
        <p:nvGrpSpPr>
          <p:cNvPr id="154" name="Group 153">
            <a:extLst>
              <a:ext uri="{FF2B5EF4-FFF2-40B4-BE49-F238E27FC236}">
                <a16:creationId xmlns:a16="http://schemas.microsoft.com/office/drawing/2014/main" id="{2B897735-ABF1-F546-CAA7-DD2D832A8143}"/>
              </a:ext>
            </a:extLst>
          </p:cNvPr>
          <p:cNvGrpSpPr/>
          <p:nvPr/>
        </p:nvGrpSpPr>
        <p:grpSpPr>
          <a:xfrm>
            <a:off x="-3690709" y="4726245"/>
            <a:ext cx="2944204" cy="1193775"/>
            <a:chOff x="9203301" y="3914394"/>
            <a:chExt cx="2944204" cy="1193775"/>
          </a:xfrm>
        </p:grpSpPr>
        <p:sp>
          <p:nvSpPr>
            <p:cNvPr id="155" name="Rounded Rectangle 154">
              <a:extLst>
                <a:ext uri="{FF2B5EF4-FFF2-40B4-BE49-F238E27FC236}">
                  <a16:creationId xmlns:a16="http://schemas.microsoft.com/office/drawing/2014/main" id="{93881EBC-2B4F-E635-6831-82894F87D95C}"/>
                </a:ext>
              </a:extLst>
            </p:cNvPr>
            <p:cNvSpPr/>
            <p:nvPr/>
          </p:nvSpPr>
          <p:spPr>
            <a:xfrm rot="16200000">
              <a:off x="10335849" y="3296513"/>
              <a:ext cx="679108"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TextBox 155">
              <a:extLst>
                <a:ext uri="{FF2B5EF4-FFF2-40B4-BE49-F238E27FC236}">
                  <a16:creationId xmlns:a16="http://schemas.microsoft.com/office/drawing/2014/main" id="{0C73F648-A123-2C20-4793-D0AA05974320}"/>
                </a:ext>
              </a:extLst>
            </p:cNvPr>
            <p:cNvSpPr txBox="1"/>
            <p:nvPr/>
          </p:nvSpPr>
          <p:spPr>
            <a:xfrm>
              <a:off x="9367410" y="4468329"/>
              <a:ext cx="2619543" cy="584775"/>
            </a:xfrm>
            <a:prstGeom prst="rect">
              <a:avLst/>
            </a:prstGeom>
            <a:noFill/>
          </p:spPr>
          <p:txBody>
            <a:bodyPr wrap="square">
              <a:spAutoFit/>
            </a:bodyPr>
            <a:lstStyle/>
            <a:p>
              <a:pPr algn="ctr"/>
              <a:r>
                <a:rPr lang="en-CA" sz="1600" b="1" dirty="0">
                  <a:solidFill>
                    <a:schemeClr val="accent4"/>
                  </a:solidFill>
                  <a:latin typeface="Avenir Black" panose="02000503020000020003" pitchFamily="2" charset="0"/>
                </a:rPr>
                <a:t>Scalability of Article Types &amp; Rooms</a:t>
              </a:r>
            </a:p>
          </p:txBody>
        </p:sp>
        <p:pic>
          <p:nvPicPr>
            <p:cNvPr id="157" name="Picture 156">
              <a:extLst>
                <a:ext uri="{FF2B5EF4-FFF2-40B4-BE49-F238E27FC236}">
                  <a16:creationId xmlns:a16="http://schemas.microsoft.com/office/drawing/2014/main" id="{BDA74C90-3D16-0149-62EA-114C649CDDFD}"/>
                </a:ext>
              </a:extLst>
            </p:cNvPr>
            <p:cNvPicPr>
              <a:picLocks noChangeAspect="1"/>
            </p:cNvPicPr>
            <p:nvPr/>
          </p:nvPicPr>
          <p:blipFill>
            <a:blip r:embed="rId12">
              <a:duotone>
                <a:schemeClr val="accent4">
                  <a:shade val="45000"/>
                  <a:satMod val="135000"/>
                </a:schemeClr>
                <a:prstClr val="white"/>
              </a:duotone>
            </a:blip>
            <a:stretch>
              <a:fillRect/>
            </a:stretch>
          </p:blipFill>
          <p:spPr>
            <a:xfrm>
              <a:off x="10386140" y="3914394"/>
              <a:ext cx="501886" cy="501886"/>
            </a:xfrm>
            <a:prstGeom prst="rect">
              <a:avLst/>
            </a:prstGeom>
          </p:spPr>
        </p:pic>
      </p:grpSp>
      <p:sp>
        <p:nvSpPr>
          <p:cNvPr id="158" name="Triangle 157">
            <a:extLst>
              <a:ext uri="{FF2B5EF4-FFF2-40B4-BE49-F238E27FC236}">
                <a16:creationId xmlns:a16="http://schemas.microsoft.com/office/drawing/2014/main" id="{42325199-9335-D793-5651-2F12571EE654}"/>
              </a:ext>
            </a:extLst>
          </p:cNvPr>
          <p:cNvSpPr/>
          <p:nvPr/>
        </p:nvSpPr>
        <p:spPr>
          <a:xfrm rot="5400000">
            <a:off x="-2559040" y="3813307"/>
            <a:ext cx="4002191" cy="398920"/>
          </a:xfrm>
          <a:prstGeom prst="triangle">
            <a:avLst>
              <a:gd name="adj" fmla="val 48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Google Shape;202;g1f9b5822694_0_0">
            <a:extLst>
              <a:ext uri="{FF2B5EF4-FFF2-40B4-BE49-F238E27FC236}">
                <a16:creationId xmlns:a16="http://schemas.microsoft.com/office/drawing/2014/main" id="{8C73FD59-0273-CCC0-1ABF-CE5F22B159E9}"/>
              </a:ext>
            </a:extLst>
          </p:cNvPr>
          <p:cNvSpPr txBox="1">
            <a:spLocks/>
          </p:cNvSpPr>
          <p:nvPr/>
        </p:nvSpPr>
        <p:spPr>
          <a:xfrm>
            <a:off x="-4484570" y="1500646"/>
            <a:ext cx="3349224" cy="5019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pPr algn="ctr">
              <a:spcBef>
                <a:spcPts val="0"/>
              </a:spcBef>
              <a:buClr>
                <a:schemeClr val="dk1"/>
              </a:buClr>
              <a:buSzPct val="100000"/>
              <a:buFont typeface="Avenir"/>
              <a:buNone/>
            </a:pPr>
            <a:r>
              <a:rPr lang="en-US" sz="2000" dirty="0">
                <a:latin typeface="Avenir"/>
                <a:ea typeface="Avenir"/>
                <a:cs typeface="Avenir"/>
                <a:sym typeface="Avenir"/>
              </a:rPr>
              <a:t>SOLUTION</a:t>
            </a:r>
            <a:endParaRPr lang="en-US" sz="2000" i="1" dirty="0">
              <a:latin typeface="Avenir"/>
              <a:ea typeface="Avenir"/>
              <a:cs typeface="Avenir"/>
              <a:sym typeface="Avenir"/>
            </a:endParaRPr>
          </a:p>
        </p:txBody>
      </p:sp>
      <p:sp>
        <p:nvSpPr>
          <p:cNvPr id="160" name="Google Shape;202;g1f9b5822694_0_0">
            <a:extLst>
              <a:ext uri="{FF2B5EF4-FFF2-40B4-BE49-F238E27FC236}">
                <a16:creationId xmlns:a16="http://schemas.microsoft.com/office/drawing/2014/main" id="{60AFC89C-E25E-46F9-0D61-9CFAD7BC672C}"/>
              </a:ext>
            </a:extLst>
          </p:cNvPr>
          <p:cNvSpPr txBox="1">
            <a:spLocks/>
          </p:cNvSpPr>
          <p:nvPr/>
        </p:nvSpPr>
        <p:spPr>
          <a:xfrm>
            <a:off x="-3948778" y="1500646"/>
            <a:ext cx="3349224" cy="5019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pPr algn="ctr">
              <a:spcBef>
                <a:spcPts val="0"/>
              </a:spcBef>
              <a:buClr>
                <a:schemeClr val="dk1"/>
              </a:buClr>
              <a:buSzPct val="100000"/>
              <a:buFont typeface="Avenir"/>
              <a:buNone/>
            </a:pPr>
            <a:r>
              <a:rPr lang="en-US" sz="2000" dirty="0">
                <a:latin typeface="Avenir"/>
                <a:ea typeface="Avenir"/>
                <a:cs typeface="Avenir"/>
                <a:sym typeface="Avenir"/>
              </a:rPr>
              <a:t>OUTCOMES</a:t>
            </a:r>
            <a:endParaRPr lang="en-US" sz="2000" i="1" dirty="0">
              <a:latin typeface="Avenir"/>
              <a:ea typeface="Avenir"/>
              <a:cs typeface="Avenir"/>
              <a:sym typeface="Avenir"/>
            </a:endParaRPr>
          </a:p>
        </p:txBody>
      </p:sp>
      <p:cxnSp>
        <p:nvCxnSpPr>
          <p:cNvPr id="161" name="Straight Connector 160">
            <a:extLst>
              <a:ext uri="{FF2B5EF4-FFF2-40B4-BE49-F238E27FC236}">
                <a16:creationId xmlns:a16="http://schemas.microsoft.com/office/drawing/2014/main" id="{D83E8D39-2865-4F56-9B26-0E9E36F5F6EF}"/>
              </a:ext>
            </a:extLst>
          </p:cNvPr>
          <p:cNvCxnSpPr>
            <a:cxnSpLocks/>
          </p:cNvCxnSpPr>
          <p:nvPr/>
        </p:nvCxnSpPr>
        <p:spPr>
          <a:xfrm>
            <a:off x="3623823" y="8149560"/>
            <a:ext cx="1353544" cy="0"/>
          </a:xfrm>
          <a:prstGeom prst="line">
            <a:avLst/>
          </a:prstGeom>
          <a:ln w="9525">
            <a:solidFill>
              <a:srgbClr val="0058AA"/>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0660A78-C8C5-23D0-0F7F-2A415BCD8129}"/>
              </a:ext>
            </a:extLst>
          </p:cNvPr>
          <p:cNvCxnSpPr>
            <a:cxnSpLocks/>
          </p:cNvCxnSpPr>
          <p:nvPr/>
        </p:nvCxnSpPr>
        <p:spPr>
          <a:xfrm>
            <a:off x="7416889" y="8149560"/>
            <a:ext cx="1353544" cy="0"/>
          </a:xfrm>
          <a:prstGeom prst="line">
            <a:avLst/>
          </a:prstGeom>
          <a:ln w="9525">
            <a:solidFill>
              <a:srgbClr val="0058AA"/>
            </a:solidFill>
          </a:ln>
        </p:spPr>
        <p:style>
          <a:lnRef idx="1">
            <a:schemeClr val="accent1"/>
          </a:lnRef>
          <a:fillRef idx="0">
            <a:schemeClr val="accent1"/>
          </a:fillRef>
          <a:effectRef idx="0">
            <a:schemeClr val="accent1"/>
          </a:effectRef>
          <a:fontRef idx="minor">
            <a:schemeClr val="tx1"/>
          </a:fontRef>
        </p:style>
      </p:cxnSp>
      <p:sp>
        <p:nvSpPr>
          <p:cNvPr id="163" name="Triangle 162">
            <a:extLst>
              <a:ext uri="{FF2B5EF4-FFF2-40B4-BE49-F238E27FC236}">
                <a16:creationId xmlns:a16="http://schemas.microsoft.com/office/drawing/2014/main" id="{11E44186-87B8-EBDA-5C4B-0B22780ACB59}"/>
              </a:ext>
            </a:extLst>
          </p:cNvPr>
          <p:cNvSpPr/>
          <p:nvPr/>
        </p:nvSpPr>
        <p:spPr>
          <a:xfrm rot="10800000">
            <a:off x="2085076" y="9364034"/>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432E2890-EDF1-A955-028B-A07F1E4C45E4}"/>
              </a:ext>
            </a:extLst>
          </p:cNvPr>
          <p:cNvSpPr txBox="1"/>
          <p:nvPr/>
        </p:nvSpPr>
        <p:spPr>
          <a:xfrm>
            <a:off x="838200" y="9840270"/>
            <a:ext cx="3065556" cy="400110"/>
          </a:xfrm>
          <a:prstGeom prst="rect">
            <a:avLst/>
          </a:prstGeom>
          <a:noFill/>
        </p:spPr>
        <p:txBody>
          <a:bodyPr wrap="square" rtlCol="0" anchor="t">
            <a:spAutoFit/>
          </a:bodyPr>
          <a:lstStyle/>
          <a:p>
            <a:pPr algn="ctr"/>
            <a:r>
              <a:rPr lang="en-US" sz="2000" b="1" dirty="0">
                <a:latin typeface="Avenir Book" panose="02000503020000020003" pitchFamily="2" charset="0"/>
              </a:rPr>
              <a:t>Transaction Database</a:t>
            </a:r>
          </a:p>
        </p:txBody>
      </p:sp>
      <p:grpSp>
        <p:nvGrpSpPr>
          <p:cNvPr id="165" name="Group 164">
            <a:extLst>
              <a:ext uri="{FF2B5EF4-FFF2-40B4-BE49-F238E27FC236}">
                <a16:creationId xmlns:a16="http://schemas.microsoft.com/office/drawing/2014/main" id="{AAD22163-A8AD-A268-38A2-AA6A57823A75}"/>
              </a:ext>
            </a:extLst>
          </p:cNvPr>
          <p:cNvGrpSpPr/>
          <p:nvPr/>
        </p:nvGrpSpPr>
        <p:grpSpPr>
          <a:xfrm>
            <a:off x="1303055" y="7037511"/>
            <a:ext cx="2135848" cy="2135848"/>
            <a:chOff x="1303055" y="1924857"/>
            <a:chExt cx="2135848" cy="2135848"/>
          </a:xfrm>
        </p:grpSpPr>
        <p:sp>
          <p:nvSpPr>
            <p:cNvPr id="166" name="Oval 165">
              <a:extLst>
                <a:ext uri="{FF2B5EF4-FFF2-40B4-BE49-F238E27FC236}">
                  <a16:creationId xmlns:a16="http://schemas.microsoft.com/office/drawing/2014/main" id="{DCC58F19-57E4-4714-6C69-D320E2B28447}"/>
                </a:ext>
              </a:extLst>
            </p:cNvPr>
            <p:cNvSpPr/>
            <p:nvPr/>
          </p:nvSpPr>
          <p:spPr>
            <a:xfrm>
              <a:off x="1303055" y="1924857"/>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Graphic 166" descr="Flying Money with solid fill">
              <a:extLst>
                <a:ext uri="{FF2B5EF4-FFF2-40B4-BE49-F238E27FC236}">
                  <a16:creationId xmlns:a16="http://schemas.microsoft.com/office/drawing/2014/main" id="{0005EDB7-81E9-1194-D4EE-23622F268C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8415" y="2230218"/>
              <a:ext cx="1525125" cy="1525125"/>
            </a:xfrm>
            <a:prstGeom prst="rect">
              <a:avLst/>
            </a:prstGeom>
          </p:spPr>
        </p:pic>
      </p:grpSp>
      <p:grpSp>
        <p:nvGrpSpPr>
          <p:cNvPr id="168" name="Group 167">
            <a:extLst>
              <a:ext uri="{FF2B5EF4-FFF2-40B4-BE49-F238E27FC236}">
                <a16:creationId xmlns:a16="http://schemas.microsoft.com/office/drawing/2014/main" id="{FD1050A4-9BE5-6BBD-16E7-BD7AD023C5C3}"/>
              </a:ext>
            </a:extLst>
          </p:cNvPr>
          <p:cNvGrpSpPr/>
          <p:nvPr/>
        </p:nvGrpSpPr>
        <p:grpSpPr>
          <a:xfrm>
            <a:off x="8574147" y="7081636"/>
            <a:ext cx="3065556" cy="3158744"/>
            <a:chOff x="4678072" y="1968982"/>
            <a:chExt cx="3065556" cy="3158744"/>
          </a:xfrm>
        </p:grpSpPr>
        <p:sp>
          <p:nvSpPr>
            <p:cNvPr id="169" name="Triangle 168">
              <a:extLst>
                <a:ext uri="{FF2B5EF4-FFF2-40B4-BE49-F238E27FC236}">
                  <a16:creationId xmlns:a16="http://schemas.microsoft.com/office/drawing/2014/main" id="{D97DE75B-037F-3282-B3C1-DA9F30F416FB}"/>
                </a:ext>
              </a:extLst>
            </p:cNvPr>
            <p:cNvSpPr/>
            <p:nvPr/>
          </p:nvSpPr>
          <p:spPr>
            <a:xfrm rot="10800000">
              <a:off x="5910660"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694DD6B1-AC6D-C447-7532-048C337F6669}"/>
                </a:ext>
              </a:extLst>
            </p:cNvPr>
            <p:cNvSpPr txBox="1"/>
            <p:nvPr/>
          </p:nvSpPr>
          <p:spPr>
            <a:xfrm>
              <a:off x="4678072" y="4727616"/>
              <a:ext cx="3065556" cy="400110"/>
            </a:xfrm>
            <a:prstGeom prst="rect">
              <a:avLst/>
            </a:prstGeom>
            <a:noFill/>
          </p:spPr>
          <p:txBody>
            <a:bodyPr wrap="square" rtlCol="0" anchor="t">
              <a:spAutoFit/>
            </a:bodyPr>
            <a:lstStyle/>
            <a:p>
              <a:pPr algn="ctr"/>
              <a:r>
                <a:rPr lang="en-US" sz="2000" b="1" dirty="0">
                  <a:latin typeface="Avenir Book" panose="02000503020000020003" pitchFamily="2" charset="0"/>
                </a:rPr>
                <a:t>Marketing MDDB</a:t>
              </a:r>
            </a:p>
          </p:txBody>
        </p:sp>
        <p:grpSp>
          <p:nvGrpSpPr>
            <p:cNvPr id="171" name="Group 170">
              <a:extLst>
                <a:ext uri="{FF2B5EF4-FFF2-40B4-BE49-F238E27FC236}">
                  <a16:creationId xmlns:a16="http://schemas.microsoft.com/office/drawing/2014/main" id="{1C3B1BAB-D8F4-A207-BAB1-028C9D99AB58}"/>
                </a:ext>
              </a:extLst>
            </p:cNvPr>
            <p:cNvGrpSpPr/>
            <p:nvPr/>
          </p:nvGrpSpPr>
          <p:grpSpPr>
            <a:xfrm>
              <a:off x="5128642" y="1968982"/>
              <a:ext cx="2135848" cy="2135848"/>
              <a:chOff x="5128642" y="1968982"/>
              <a:chExt cx="2135848" cy="2135848"/>
            </a:xfrm>
          </p:grpSpPr>
          <p:sp>
            <p:nvSpPr>
              <p:cNvPr id="172" name="Oval 171">
                <a:extLst>
                  <a:ext uri="{FF2B5EF4-FFF2-40B4-BE49-F238E27FC236}">
                    <a16:creationId xmlns:a16="http://schemas.microsoft.com/office/drawing/2014/main" id="{789CEB7D-3A59-F300-31D2-C7352D6CB3EB}"/>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 name="Graphic 172" descr="Marketing with solid fill">
                <a:extLst>
                  <a:ext uri="{FF2B5EF4-FFF2-40B4-BE49-F238E27FC236}">
                    <a16:creationId xmlns:a16="http://schemas.microsoft.com/office/drawing/2014/main" id="{059903D2-DDF1-A43B-15B0-699E87720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1763" y="2239759"/>
                <a:ext cx="1594293" cy="1594293"/>
              </a:xfrm>
              <a:prstGeom prst="rect">
                <a:avLst/>
              </a:prstGeom>
            </p:spPr>
          </p:pic>
        </p:grpSp>
      </p:grpSp>
      <p:grpSp>
        <p:nvGrpSpPr>
          <p:cNvPr id="174" name="Group 173">
            <a:extLst>
              <a:ext uri="{FF2B5EF4-FFF2-40B4-BE49-F238E27FC236}">
                <a16:creationId xmlns:a16="http://schemas.microsoft.com/office/drawing/2014/main" id="{2DB481AF-696A-A367-3A15-F4A3C658D3AC}"/>
              </a:ext>
            </a:extLst>
          </p:cNvPr>
          <p:cNvGrpSpPr/>
          <p:nvPr/>
        </p:nvGrpSpPr>
        <p:grpSpPr>
          <a:xfrm>
            <a:off x="4691604" y="7081636"/>
            <a:ext cx="3094696" cy="3158744"/>
            <a:chOff x="8474804" y="1968982"/>
            <a:chExt cx="3094696" cy="3158744"/>
          </a:xfrm>
        </p:grpSpPr>
        <p:sp>
          <p:nvSpPr>
            <p:cNvPr id="175" name="Triangle 174">
              <a:extLst>
                <a:ext uri="{FF2B5EF4-FFF2-40B4-BE49-F238E27FC236}">
                  <a16:creationId xmlns:a16="http://schemas.microsoft.com/office/drawing/2014/main" id="{AEC4158B-B458-8BB1-DAB2-11E7F8E3D556}"/>
                </a:ext>
              </a:extLst>
            </p:cNvPr>
            <p:cNvSpPr/>
            <p:nvPr/>
          </p:nvSpPr>
          <p:spPr>
            <a:xfrm rot="10800000">
              <a:off x="9736251" y="4251380"/>
              <a:ext cx="571806" cy="242067"/>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EDF9E97-7935-EDDC-368A-16C3728B886A}"/>
                </a:ext>
              </a:extLst>
            </p:cNvPr>
            <p:cNvSpPr txBox="1"/>
            <p:nvPr/>
          </p:nvSpPr>
          <p:spPr>
            <a:xfrm>
              <a:off x="8474804" y="4727616"/>
              <a:ext cx="3094696" cy="400110"/>
            </a:xfrm>
            <a:prstGeom prst="rect">
              <a:avLst/>
            </a:prstGeom>
            <a:noFill/>
          </p:spPr>
          <p:txBody>
            <a:bodyPr wrap="square" rtlCol="0" anchor="t">
              <a:spAutoFit/>
            </a:bodyPr>
            <a:lstStyle/>
            <a:p>
              <a:pPr algn="ctr"/>
              <a:r>
                <a:rPr lang="en-US" sz="2000" b="1">
                  <a:latin typeface="Avenir Book" panose="02000503020000020003" pitchFamily="2" charset="0"/>
                </a:rPr>
                <a:t>Room Network</a:t>
              </a:r>
            </a:p>
          </p:txBody>
        </p:sp>
        <p:grpSp>
          <p:nvGrpSpPr>
            <p:cNvPr id="177" name="Group 176">
              <a:extLst>
                <a:ext uri="{FF2B5EF4-FFF2-40B4-BE49-F238E27FC236}">
                  <a16:creationId xmlns:a16="http://schemas.microsoft.com/office/drawing/2014/main" id="{437AD5D8-F2EF-E5B4-1969-8E8750745A6E}"/>
                </a:ext>
              </a:extLst>
            </p:cNvPr>
            <p:cNvGrpSpPr/>
            <p:nvPr/>
          </p:nvGrpSpPr>
          <p:grpSpPr>
            <a:xfrm>
              <a:off x="8954229" y="1968982"/>
              <a:ext cx="2135848" cy="2135848"/>
              <a:chOff x="8954229" y="1968982"/>
              <a:chExt cx="2135848" cy="2135848"/>
            </a:xfrm>
          </p:grpSpPr>
          <p:sp>
            <p:nvSpPr>
              <p:cNvPr id="178" name="Oval 177">
                <a:extLst>
                  <a:ext uri="{FF2B5EF4-FFF2-40B4-BE49-F238E27FC236}">
                    <a16:creationId xmlns:a16="http://schemas.microsoft.com/office/drawing/2014/main" id="{0F3A5E2C-7E99-FB7F-A796-0894CD32B721}"/>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9" name="Graphic 178" descr="Couch with solid fill">
                <a:extLst>
                  <a:ext uri="{FF2B5EF4-FFF2-40B4-BE49-F238E27FC236}">
                    <a16:creationId xmlns:a16="http://schemas.microsoft.com/office/drawing/2014/main" id="{89100296-A81B-7E2D-F99E-447D16ABFC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9999" y="2264752"/>
                <a:ext cx="1544305" cy="1544305"/>
              </a:xfrm>
              <a:prstGeom prst="rect">
                <a:avLst/>
              </a:prstGeom>
            </p:spPr>
          </p:pic>
        </p:grpSp>
      </p:grpSp>
      <p:sp>
        <p:nvSpPr>
          <p:cNvPr id="13" name="TextBox 12">
            <a:extLst>
              <a:ext uri="{FF2B5EF4-FFF2-40B4-BE49-F238E27FC236}">
                <a16:creationId xmlns:a16="http://schemas.microsoft.com/office/drawing/2014/main" id="{6ABBD477-44F9-1E8B-15E9-9A6F80A16AE4}"/>
              </a:ext>
            </a:extLst>
          </p:cNvPr>
          <p:cNvSpPr txBox="1"/>
          <p:nvPr/>
        </p:nvSpPr>
        <p:spPr>
          <a:xfrm>
            <a:off x="9785587" y="646315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Key Takeaways</a:t>
            </a:r>
          </a:p>
        </p:txBody>
      </p:sp>
      <p:sp>
        <p:nvSpPr>
          <p:cNvPr id="14" name="TextBox 13">
            <a:extLst>
              <a:ext uri="{FF2B5EF4-FFF2-40B4-BE49-F238E27FC236}">
                <a16:creationId xmlns:a16="http://schemas.microsoft.com/office/drawing/2014/main" id="{6A86ECC1-48DE-BD82-A4AA-02BB28D11305}"/>
              </a:ext>
            </a:extLst>
          </p:cNvPr>
          <p:cNvSpPr txBox="1"/>
          <p:nvPr/>
        </p:nvSpPr>
        <p:spPr>
          <a:xfrm>
            <a:off x="7822004" y="6459860"/>
            <a:ext cx="1788802" cy="400110"/>
          </a:xfrm>
          <a:prstGeom prst="rect">
            <a:avLst/>
          </a:prstGeom>
          <a:noFill/>
        </p:spPr>
        <p:txBody>
          <a:bodyPr wrap="square">
            <a:spAutoFit/>
          </a:bodyPr>
          <a:lstStyle/>
          <a:p>
            <a:r>
              <a:rPr lang="en-CA" sz="2000">
                <a:solidFill>
                  <a:schemeClr val="accent1"/>
                </a:solidFill>
                <a:latin typeface="Avenir" panose="02000503020000020003" pitchFamily="2" charset="0"/>
              </a:rPr>
              <a:t>Star Schema</a:t>
            </a:r>
          </a:p>
        </p:txBody>
      </p:sp>
    </p:spTree>
    <p:extLst>
      <p:ext uri="{BB962C8B-B14F-4D97-AF65-F5344CB8AC3E}">
        <p14:creationId xmlns:p14="http://schemas.microsoft.com/office/powerpoint/2010/main" val="270007182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ounded Rectangle 131">
            <a:extLst>
              <a:ext uri="{FF2B5EF4-FFF2-40B4-BE49-F238E27FC236}">
                <a16:creationId xmlns:a16="http://schemas.microsoft.com/office/drawing/2014/main" id="{633E2610-589C-5B4E-18C9-2329AF3FFAC8}"/>
              </a:ext>
            </a:extLst>
          </p:cNvPr>
          <p:cNvSpPr/>
          <p:nvPr/>
        </p:nvSpPr>
        <p:spPr>
          <a:xfrm>
            <a:off x="8146644" y="2055866"/>
            <a:ext cx="3361382" cy="4192141"/>
          </a:xfrm>
          <a:prstGeom prst="roundRect">
            <a:avLst>
              <a:gd name="adj" fmla="val 13149"/>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E83AA5A9-ADCA-D1FD-B3A3-7EA3E076C3FD}"/>
              </a:ext>
            </a:extLst>
          </p:cNvPr>
          <p:cNvSpPr>
            <a:spLocks noGrp="1"/>
          </p:cNvSpPr>
          <p:nvPr>
            <p:ph type="title"/>
          </p:nvPr>
        </p:nvSpPr>
        <p:spPr>
          <a:xfrm>
            <a:off x="838200" y="441951"/>
            <a:ext cx="10515600" cy="1325563"/>
          </a:xfrm>
        </p:spPr>
        <p:txBody>
          <a:bodyPr/>
          <a:lstStyle/>
          <a:p>
            <a:r>
              <a:rPr lang="en-CA"/>
              <a:t>Efficient Tracking of Transactions</a:t>
            </a:r>
          </a:p>
        </p:txBody>
      </p:sp>
      <p:sp>
        <p:nvSpPr>
          <p:cNvPr id="7" name="Triangle 6">
            <a:extLst>
              <a:ext uri="{FF2B5EF4-FFF2-40B4-BE49-F238E27FC236}">
                <a16:creationId xmlns:a16="http://schemas.microsoft.com/office/drawing/2014/main" id="{6569795A-DEBB-58FC-F50D-8879ABF217F1}"/>
              </a:ext>
            </a:extLst>
          </p:cNvPr>
          <p:cNvSpPr/>
          <p:nvPr/>
        </p:nvSpPr>
        <p:spPr>
          <a:xfrm rot="5400000">
            <a:off x="583469" y="943215"/>
            <a:ext cx="400109" cy="169381"/>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86DB52A-2557-E3A5-435A-95FCBCE6363D}"/>
              </a:ext>
            </a:extLst>
          </p:cNvPr>
          <p:cNvGrpSpPr/>
          <p:nvPr/>
        </p:nvGrpSpPr>
        <p:grpSpPr>
          <a:xfrm>
            <a:off x="80749" y="729866"/>
            <a:ext cx="571807" cy="571807"/>
            <a:chOff x="1303055" y="1924857"/>
            <a:chExt cx="2135848" cy="2135848"/>
          </a:xfrm>
        </p:grpSpPr>
        <p:sp>
          <p:nvSpPr>
            <p:cNvPr id="22" name="Oval 21">
              <a:extLst>
                <a:ext uri="{FF2B5EF4-FFF2-40B4-BE49-F238E27FC236}">
                  <a16:creationId xmlns:a16="http://schemas.microsoft.com/office/drawing/2014/main" id="{14B9D2CC-7022-5DAB-2160-FC6437208710}"/>
                </a:ext>
              </a:extLst>
            </p:cNvPr>
            <p:cNvSpPr/>
            <p:nvPr/>
          </p:nvSpPr>
          <p:spPr>
            <a:xfrm>
              <a:off x="1303055" y="1924857"/>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Flying Money with solid fill">
              <a:extLst>
                <a:ext uri="{FF2B5EF4-FFF2-40B4-BE49-F238E27FC236}">
                  <a16:creationId xmlns:a16="http://schemas.microsoft.com/office/drawing/2014/main" id="{EAED0FA5-2F04-91CC-0DD1-A58F8F3A92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8415" y="2230218"/>
              <a:ext cx="1525125" cy="1525125"/>
            </a:xfrm>
            <a:prstGeom prst="rect">
              <a:avLst/>
            </a:prstGeom>
          </p:spPr>
        </p:pic>
      </p:grpSp>
      <p:grpSp>
        <p:nvGrpSpPr>
          <p:cNvPr id="4" name="Group 3">
            <a:extLst>
              <a:ext uri="{FF2B5EF4-FFF2-40B4-BE49-F238E27FC236}">
                <a16:creationId xmlns:a16="http://schemas.microsoft.com/office/drawing/2014/main" id="{1C212433-319F-B5B1-E3FB-91E479A1A7DE}"/>
              </a:ext>
            </a:extLst>
          </p:cNvPr>
          <p:cNvGrpSpPr/>
          <p:nvPr/>
        </p:nvGrpSpPr>
        <p:grpSpPr>
          <a:xfrm>
            <a:off x="-989212" y="1493109"/>
            <a:ext cx="585792" cy="585792"/>
            <a:chOff x="5128642" y="1968982"/>
            <a:chExt cx="2135848" cy="2135848"/>
          </a:xfrm>
        </p:grpSpPr>
        <p:sp>
          <p:nvSpPr>
            <p:cNvPr id="16" name="Oval 15">
              <a:extLst>
                <a:ext uri="{FF2B5EF4-FFF2-40B4-BE49-F238E27FC236}">
                  <a16:creationId xmlns:a16="http://schemas.microsoft.com/office/drawing/2014/main" id="{63C5EAC4-732F-B47E-0DF6-716B1565E939}"/>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Marketing with solid fill">
              <a:extLst>
                <a:ext uri="{FF2B5EF4-FFF2-40B4-BE49-F238E27FC236}">
                  <a16:creationId xmlns:a16="http://schemas.microsoft.com/office/drawing/2014/main" id="{FF2B2899-46D5-4573-1DF9-8825CCAAA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1763" y="2239759"/>
              <a:ext cx="1594293" cy="1594293"/>
            </a:xfrm>
            <a:prstGeom prst="rect">
              <a:avLst/>
            </a:prstGeom>
          </p:spPr>
        </p:pic>
      </p:grpSp>
      <p:grpSp>
        <p:nvGrpSpPr>
          <p:cNvPr id="18" name="Group 17">
            <a:extLst>
              <a:ext uri="{FF2B5EF4-FFF2-40B4-BE49-F238E27FC236}">
                <a16:creationId xmlns:a16="http://schemas.microsoft.com/office/drawing/2014/main" id="{55998435-6B05-CFA1-30BE-7BC5449F277D}"/>
              </a:ext>
            </a:extLst>
          </p:cNvPr>
          <p:cNvGrpSpPr/>
          <p:nvPr/>
        </p:nvGrpSpPr>
        <p:grpSpPr>
          <a:xfrm>
            <a:off x="-997988" y="2357633"/>
            <a:ext cx="592510" cy="592510"/>
            <a:chOff x="8954229" y="1968982"/>
            <a:chExt cx="2135848" cy="2135848"/>
          </a:xfrm>
        </p:grpSpPr>
        <p:sp>
          <p:nvSpPr>
            <p:cNvPr id="19" name="Oval 18">
              <a:extLst>
                <a:ext uri="{FF2B5EF4-FFF2-40B4-BE49-F238E27FC236}">
                  <a16:creationId xmlns:a16="http://schemas.microsoft.com/office/drawing/2014/main" id="{0CA20D3B-631B-00F3-AF6B-5154CCBB2869}"/>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ouch with solid fill">
              <a:extLst>
                <a:ext uri="{FF2B5EF4-FFF2-40B4-BE49-F238E27FC236}">
                  <a16:creationId xmlns:a16="http://schemas.microsoft.com/office/drawing/2014/main" id="{CEC7CB39-0C1B-1570-82A6-C97541E707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9999" y="2264752"/>
              <a:ext cx="1544305" cy="1544305"/>
            </a:xfrm>
            <a:prstGeom prst="rect">
              <a:avLst/>
            </a:prstGeom>
          </p:spPr>
        </p:pic>
      </p:grpSp>
      <p:sp>
        <p:nvSpPr>
          <p:cNvPr id="25" name="TextBox 24">
            <a:extLst>
              <a:ext uri="{FF2B5EF4-FFF2-40B4-BE49-F238E27FC236}">
                <a16:creationId xmlns:a16="http://schemas.microsoft.com/office/drawing/2014/main" id="{76ACBEED-590A-CE93-074A-B3FBE468F754}"/>
              </a:ext>
            </a:extLst>
          </p:cNvPr>
          <p:cNvSpPr txBox="1"/>
          <p:nvPr/>
        </p:nvSpPr>
        <p:spPr>
          <a:xfrm>
            <a:off x="8167212" y="2812437"/>
            <a:ext cx="3186588" cy="646331"/>
          </a:xfrm>
          <a:prstGeom prst="rect">
            <a:avLst/>
          </a:prstGeom>
          <a:noFill/>
        </p:spPr>
        <p:txBody>
          <a:bodyPr wrap="square" rtlCol="0">
            <a:spAutoFit/>
          </a:bodyPr>
          <a:lstStyle/>
          <a:p>
            <a:pPr algn="ctr"/>
            <a:r>
              <a:rPr lang="en-CA">
                <a:solidFill>
                  <a:schemeClr val="bg1"/>
                </a:solidFill>
                <a:latin typeface="Avenir Medium" panose="02000503020000020003" pitchFamily="2" charset="0"/>
              </a:rPr>
              <a:t>Use of Subtype/Supertype in Article Types</a:t>
            </a:r>
          </a:p>
        </p:txBody>
      </p:sp>
      <p:sp>
        <p:nvSpPr>
          <p:cNvPr id="131" name="Rounded Rectangle 130">
            <a:extLst>
              <a:ext uri="{FF2B5EF4-FFF2-40B4-BE49-F238E27FC236}">
                <a16:creationId xmlns:a16="http://schemas.microsoft.com/office/drawing/2014/main" id="{A6FBB86A-54ED-B0E9-E09A-8B38328C528C}"/>
              </a:ext>
            </a:extLst>
          </p:cNvPr>
          <p:cNvSpPr/>
          <p:nvPr/>
        </p:nvSpPr>
        <p:spPr>
          <a:xfrm>
            <a:off x="4664114" y="2055866"/>
            <a:ext cx="3338989" cy="4181558"/>
          </a:xfrm>
          <a:prstGeom prst="roundRect">
            <a:avLst>
              <a:gd name="adj" fmla="val 11303"/>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ounded Rectangle 5">
            <a:extLst>
              <a:ext uri="{FF2B5EF4-FFF2-40B4-BE49-F238E27FC236}">
                <a16:creationId xmlns:a16="http://schemas.microsoft.com/office/drawing/2014/main" id="{9CE1BE7F-5B3A-51A8-A63C-E1CBCC986491}"/>
              </a:ext>
            </a:extLst>
          </p:cNvPr>
          <p:cNvSpPr/>
          <p:nvPr/>
        </p:nvSpPr>
        <p:spPr>
          <a:xfrm>
            <a:off x="4667856" y="2031207"/>
            <a:ext cx="3330068" cy="718683"/>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8201897F-8F6C-4199-8FEC-9596F9223BF2}"/>
              </a:ext>
            </a:extLst>
          </p:cNvPr>
          <p:cNvSpPr txBox="1"/>
          <p:nvPr/>
        </p:nvSpPr>
        <p:spPr>
          <a:xfrm>
            <a:off x="4585609" y="2163039"/>
            <a:ext cx="3412316" cy="461665"/>
          </a:xfrm>
          <a:prstGeom prst="rect">
            <a:avLst/>
          </a:prstGeom>
          <a:noFill/>
        </p:spPr>
        <p:txBody>
          <a:bodyPr wrap="square">
            <a:spAutoFit/>
          </a:bodyPr>
          <a:lstStyle/>
          <a:p>
            <a:pPr algn="ctr"/>
            <a:r>
              <a:rPr lang="en-CA" sz="2400" b="1">
                <a:solidFill>
                  <a:schemeClr val="accent1"/>
                </a:solidFill>
                <a:latin typeface="Avenir Black" panose="02000503020000020003" pitchFamily="2" charset="0"/>
              </a:rPr>
              <a:t>Third Normal Form</a:t>
            </a:r>
          </a:p>
        </p:txBody>
      </p:sp>
      <p:grpSp>
        <p:nvGrpSpPr>
          <p:cNvPr id="9" name="Group 8">
            <a:extLst>
              <a:ext uri="{FF2B5EF4-FFF2-40B4-BE49-F238E27FC236}">
                <a16:creationId xmlns:a16="http://schemas.microsoft.com/office/drawing/2014/main" id="{4495F3BF-B3C2-81F8-9098-CD45CF2D604A}"/>
              </a:ext>
            </a:extLst>
          </p:cNvPr>
          <p:cNvGrpSpPr/>
          <p:nvPr/>
        </p:nvGrpSpPr>
        <p:grpSpPr>
          <a:xfrm>
            <a:off x="8134258" y="2046477"/>
            <a:ext cx="3390011" cy="718683"/>
            <a:chOff x="425209" y="1632046"/>
            <a:chExt cx="3998692" cy="718683"/>
          </a:xfrm>
          <a:solidFill>
            <a:schemeClr val="accent2">
              <a:lumMod val="40000"/>
              <a:lumOff val="60000"/>
            </a:schemeClr>
          </a:solidFill>
        </p:grpSpPr>
        <p:sp>
          <p:nvSpPr>
            <p:cNvPr id="10" name="Rounded Rectangle 9">
              <a:extLst>
                <a:ext uri="{FF2B5EF4-FFF2-40B4-BE49-F238E27FC236}">
                  <a16:creationId xmlns:a16="http://schemas.microsoft.com/office/drawing/2014/main" id="{D3454474-A613-FBED-4905-D62A8502A631}"/>
                </a:ext>
              </a:extLst>
            </p:cNvPr>
            <p:cNvSpPr/>
            <p:nvPr/>
          </p:nvSpPr>
          <p:spPr>
            <a:xfrm>
              <a:off x="425209" y="1632046"/>
              <a:ext cx="3998692" cy="71868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A0D409EA-FD3B-2E43-2117-DC2B626F98C3}"/>
                </a:ext>
              </a:extLst>
            </p:cNvPr>
            <p:cNvSpPr txBox="1"/>
            <p:nvPr/>
          </p:nvSpPr>
          <p:spPr>
            <a:xfrm>
              <a:off x="640936" y="1763878"/>
              <a:ext cx="3519155" cy="461665"/>
            </a:xfrm>
            <a:prstGeom prst="rect">
              <a:avLst/>
            </a:prstGeom>
            <a:grpFill/>
          </p:spPr>
          <p:txBody>
            <a:bodyPr wrap="square">
              <a:spAutoFit/>
            </a:bodyPr>
            <a:lstStyle/>
            <a:p>
              <a:pPr algn="ctr"/>
              <a:r>
                <a:rPr lang="en-CA" sz="2400" b="1">
                  <a:solidFill>
                    <a:schemeClr val="accent1"/>
                  </a:solidFill>
                  <a:latin typeface="Avenir Black" panose="02000503020000020003" pitchFamily="2" charset="0"/>
                </a:rPr>
                <a:t>Enhanced-ERD</a:t>
              </a:r>
            </a:p>
          </p:txBody>
        </p:sp>
      </p:grpSp>
      <p:grpSp>
        <p:nvGrpSpPr>
          <p:cNvPr id="74" name="Group 73">
            <a:extLst>
              <a:ext uri="{FF2B5EF4-FFF2-40B4-BE49-F238E27FC236}">
                <a16:creationId xmlns:a16="http://schemas.microsoft.com/office/drawing/2014/main" id="{F085EFB5-199E-2E91-0907-F65E1C36BECD}"/>
              </a:ext>
            </a:extLst>
          </p:cNvPr>
          <p:cNvGrpSpPr/>
          <p:nvPr/>
        </p:nvGrpSpPr>
        <p:grpSpPr>
          <a:xfrm>
            <a:off x="162501" y="2345345"/>
            <a:ext cx="3811411" cy="3078467"/>
            <a:chOff x="3046045" y="1508798"/>
            <a:chExt cx="3936658" cy="3078467"/>
          </a:xfrm>
        </p:grpSpPr>
        <p:cxnSp>
          <p:nvCxnSpPr>
            <p:cNvPr id="75" name="Google Shape;240;g1f9b5822694_0_0">
              <a:extLst>
                <a:ext uri="{FF2B5EF4-FFF2-40B4-BE49-F238E27FC236}">
                  <a16:creationId xmlns:a16="http://schemas.microsoft.com/office/drawing/2014/main" id="{2ABC43A9-1022-BA21-EC5A-0E63E9ADF408}"/>
                </a:ext>
              </a:extLst>
            </p:cNvPr>
            <p:cNvCxnSpPr>
              <a:cxnSpLocks/>
            </p:cNvCxnSpPr>
            <p:nvPr/>
          </p:nvCxnSpPr>
          <p:spPr>
            <a:xfrm>
              <a:off x="5520750" y="3705923"/>
              <a:ext cx="23" cy="130917"/>
            </a:xfrm>
            <a:prstGeom prst="straightConnector1">
              <a:avLst/>
            </a:prstGeom>
            <a:noFill/>
            <a:ln w="38100" cap="flat" cmpd="sng">
              <a:solidFill>
                <a:schemeClr val="dk1"/>
              </a:solidFill>
              <a:prstDash val="solid"/>
              <a:miter lim="800000"/>
              <a:headEnd type="none" w="sm" len="sm"/>
              <a:tailEnd type="none" w="sm" len="sm"/>
            </a:ln>
          </p:spPr>
        </p:cxnSp>
        <p:cxnSp>
          <p:nvCxnSpPr>
            <p:cNvPr id="76" name="Google Shape;194;g1f9b5822694_0_0">
              <a:extLst>
                <a:ext uri="{FF2B5EF4-FFF2-40B4-BE49-F238E27FC236}">
                  <a16:creationId xmlns:a16="http://schemas.microsoft.com/office/drawing/2014/main" id="{CA50BC1A-61A8-18F6-F07E-587C6CFAE463}"/>
                </a:ext>
              </a:extLst>
            </p:cNvPr>
            <p:cNvCxnSpPr>
              <a:cxnSpLocks/>
              <a:stCxn id="101" idx="1"/>
              <a:endCxn id="104" idx="3"/>
            </p:cNvCxnSpPr>
            <p:nvPr/>
          </p:nvCxnSpPr>
          <p:spPr>
            <a:xfrm flipH="1" flipV="1">
              <a:off x="4785680" y="1670799"/>
              <a:ext cx="387093" cy="15398"/>
            </a:xfrm>
            <a:prstGeom prst="straightConnector1">
              <a:avLst/>
            </a:prstGeom>
            <a:noFill/>
            <a:ln w="38100" cap="flat" cmpd="sng">
              <a:solidFill>
                <a:schemeClr val="dk1"/>
              </a:solidFill>
              <a:prstDash val="solid"/>
              <a:miter lim="800000"/>
              <a:headEnd type="none" w="sm" len="sm"/>
              <a:tailEnd type="none" w="sm" len="sm"/>
            </a:ln>
          </p:spPr>
        </p:cxnSp>
        <p:sp>
          <p:nvSpPr>
            <p:cNvPr id="77" name="Google Shape;197;g1f9b5822694_0_0">
              <a:extLst>
                <a:ext uri="{FF2B5EF4-FFF2-40B4-BE49-F238E27FC236}">
                  <a16:creationId xmlns:a16="http://schemas.microsoft.com/office/drawing/2014/main" id="{04EB563B-4D53-7538-51AE-E81BD0E883F8}"/>
                </a:ext>
              </a:extLst>
            </p:cNvPr>
            <p:cNvSpPr txBox="1"/>
            <p:nvPr/>
          </p:nvSpPr>
          <p:spPr>
            <a:xfrm>
              <a:off x="6011618" y="1865492"/>
              <a:ext cx="927143"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contains</a:t>
              </a:r>
              <a:endParaRPr/>
            </a:p>
          </p:txBody>
        </p:sp>
        <p:cxnSp>
          <p:nvCxnSpPr>
            <p:cNvPr id="78" name="Google Shape;198;g1f9b5822694_0_0">
              <a:extLst>
                <a:ext uri="{FF2B5EF4-FFF2-40B4-BE49-F238E27FC236}">
                  <a16:creationId xmlns:a16="http://schemas.microsoft.com/office/drawing/2014/main" id="{CBACCE57-1DC2-3FB4-A581-333482F60D7C}"/>
                </a:ext>
              </a:extLst>
            </p:cNvPr>
            <p:cNvCxnSpPr>
              <a:cxnSpLocks/>
            </p:cNvCxnSpPr>
            <p:nvPr/>
          </p:nvCxnSpPr>
          <p:spPr>
            <a:xfrm>
              <a:off x="5662104" y="2411371"/>
              <a:ext cx="0" cy="487948"/>
            </a:xfrm>
            <a:prstGeom prst="straightConnector1">
              <a:avLst/>
            </a:prstGeom>
            <a:noFill/>
            <a:ln w="38100" cap="flat" cmpd="sng">
              <a:solidFill>
                <a:schemeClr val="dk1"/>
              </a:solidFill>
              <a:prstDash val="solid"/>
              <a:miter lim="800000"/>
              <a:headEnd type="none" w="sm" len="sm"/>
              <a:tailEnd type="none" w="sm" len="sm"/>
            </a:ln>
          </p:spPr>
        </p:cxnSp>
        <p:cxnSp>
          <p:nvCxnSpPr>
            <p:cNvPr id="79" name="Google Shape;199;g1f9b5822694_0_0">
              <a:extLst>
                <a:ext uri="{FF2B5EF4-FFF2-40B4-BE49-F238E27FC236}">
                  <a16:creationId xmlns:a16="http://schemas.microsoft.com/office/drawing/2014/main" id="{674A4835-D013-77F3-FBB1-9F89ABB616DC}"/>
                </a:ext>
              </a:extLst>
            </p:cNvPr>
            <p:cNvCxnSpPr>
              <a:cxnSpLocks/>
            </p:cNvCxnSpPr>
            <p:nvPr/>
          </p:nvCxnSpPr>
          <p:spPr>
            <a:xfrm>
              <a:off x="5438649" y="3058284"/>
              <a:ext cx="0" cy="324261"/>
            </a:xfrm>
            <a:prstGeom prst="straightConnector1">
              <a:avLst/>
            </a:prstGeom>
            <a:noFill/>
            <a:ln w="38100" cap="flat" cmpd="sng">
              <a:solidFill>
                <a:schemeClr val="dk1"/>
              </a:solidFill>
              <a:prstDash val="solid"/>
              <a:miter lim="800000"/>
              <a:headEnd type="none" w="sm" len="sm"/>
              <a:tailEnd type="none" w="sm" len="sm"/>
            </a:ln>
          </p:spPr>
        </p:cxnSp>
        <p:cxnSp>
          <p:nvCxnSpPr>
            <p:cNvPr id="80" name="Google Shape;200;g1f9b5822694_0_0">
              <a:extLst>
                <a:ext uri="{FF2B5EF4-FFF2-40B4-BE49-F238E27FC236}">
                  <a16:creationId xmlns:a16="http://schemas.microsoft.com/office/drawing/2014/main" id="{152E0ED2-C9DE-73A4-4DF9-8C57C1663A13}"/>
                </a:ext>
              </a:extLst>
            </p:cNvPr>
            <p:cNvCxnSpPr>
              <a:cxnSpLocks/>
            </p:cNvCxnSpPr>
            <p:nvPr/>
          </p:nvCxnSpPr>
          <p:spPr>
            <a:xfrm>
              <a:off x="5542281" y="3037769"/>
              <a:ext cx="0" cy="344776"/>
            </a:xfrm>
            <a:prstGeom prst="straightConnector1">
              <a:avLst/>
            </a:prstGeom>
            <a:noFill/>
            <a:ln w="38100" cap="flat" cmpd="sng">
              <a:solidFill>
                <a:schemeClr val="dk1"/>
              </a:solidFill>
              <a:prstDash val="solid"/>
              <a:miter lim="800000"/>
              <a:headEnd type="none" w="sm" len="sm"/>
              <a:tailEnd type="none" w="sm" len="sm"/>
            </a:ln>
          </p:spPr>
        </p:cxnSp>
        <p:sp>
          <p:nvSpPr>
            <p:cNvPr id="81" name="Google Shape;201;g1f9b5822694_0_0">
              <a:extLst>
                <a:ext uri="{FF2B5EF4-FFF2-40B4-BE49-F238E27FC236}">
                  <a16:creationId xmlns:a16="http://schemas.microsoft.com/office/drawing/2014/main" id="{40DA01AB-99E3-7A65-7494-683FCF7087A7}"/>
                </a:ext>
              </a:extLst>
            </p:cNvPr>
            <p:cNvSpPr/>
            <p:nvPr/>
          </p:nvSpPr>
          <p:spPr>
            <a:xfrm>
              <a:off x="5338104" y="3382545"/>
              <a:ext cx="324000" cy="324000"/>
            </a:xfrm>
            <a:prstGeom prst="ellipse">
              <a:avLst/>
            </a:prstGeom>
            <a:solidFill>
              <a:srgbClr val="0058AA"/>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venir"/>
                  <a:ea typeface="Avenir"/>
                  <a:cs typeface="Avenir"/>
                  <a:sym typeface="Avenir"/>
                </a:rPr>
                <a:t>d</a:t>
              </a:r>
              <a:endParaRPr>
                <a:solidFill>
                  <a:schemeClr val="lt1"/>
                </a:solidFill>
                <a:latin typeface="Avenir"/>
                <a:ea typeface="Avenir"/>
                <a:cs typeface="Avenir"/>
                <a:sym typeface="Avenir"/>
              </a:endParaRPr>
            </a:p>
          </p:txBody>
        </p:sp>
        <p:cxnSp>
          <p:nvCxnSpPr>
            <p:cNvPr id="82" name="Google Shape;209;g1f9b5822694_0_0">
              <a:extLst>
                <a:ext uri="{FF2B5EF4-FFF2-40B4-BE49-F238E27FC236}">
                  <a16:creationId xmlns:a16="http://schemas.microsoft.com/office/drawing/2014/main" id="{9FDA9A11-BF71-5E1C-AC44-D97667A8640F}"/>
                </a:ext>
              </a:extLst>
            </p:cNvPr>
            <p:cNvCxnSpPr>
              <a:cxnSpLocks/>
            </p:cNvCxnSpPr>
            <p:nvPr/>
          </p:nvCxnSpPr>
          <p:spPr>
            <a:xfrm flipV="1">
              <a:off x="4044519" y="3003066"/>
              <a:ext cx="1239429" cy="3652"/>
            </a:xfrm>
            <a:prstGeom prst="straightConnector1">
              <a:avLst/>
            </a:prstGeom>
            <a:noFill/>
            <a:ln w="38100" cap="flat" cmpd="sng">
              <a:solidFill>
                <a:schemeClr val="dk1"/>
              </a:solidFill>
              <a:prstDash val="solid"/>
              <a:miter lim="800000"/>
              <a:headEnd type="none" w="sm" len="sm"/>
              <a:tailEnd type="none" w="sm" len="sm"/>
            </a:ln>
          </p:spPr>
        </p:cxnSp>
        <p:cxnSp>
          <p:nvCxnSpPr>
            <p:cNvPr id="83" name="Google Shape;210;g1f9b5822694_0_0">
              <a:extLst>
                <a:ext uri="{FF2B5EF4-FFF2-40B4-BE49-F238E27FC236}">
                  <a16:creationId xmlns:a16="http://schemas.microsoft.com/office/drawing/2014/main" id="{B85280EF-CF1A-321A-DEDD-FC9DEB0DA0CA}"/>
                </a:ext>
              </a:extLst>
            </p:cNvPr>
            <p:cNvCxnSpPr>
              <a:cxnSpLocks/>
            </p:cNvCxnSpPr>
            <p:nvPr/>
          </p:nvCxnSpPr>
          <p:spPr>
            <a:xfrm>
              <a:off x="6708523" y="3842873"/>
              <a:ext cx="4962" cy="722732"/>
            </a:xfrm>
            <a:prstGeom prst="straightConnector1">
              <a:avLst/>
            </a:prstGeom>
            <a:noFill/>
            <a:ln w="38100" cap="flat" cmpd="sng">
              <a:solidFill>
                <a:schemeClr val="dk1"/>
              </a:solidFill>
              <a:prstDash val="solid"/>
              <a:miter lim="800000"/>
              <a:headEnd type="none" w="sm" len="sm"/>
              <a:tailEnd type="none" w="sm" len="sm"/>
            </a:ln>
          </p:spPr>
        </p:cxnSp>
        <p:cxnSp>
          <p:nvCxnSpPr>
            <p:cNvPr id="84" name="Google Shape;211;g1f9b5822694_0_0">
              <a:extLst>
                <a:ext uri="{FF2B5EF4-FFF2-40B4-BE49-F238E27FC236}">
                  <a16:creationId xmlns:a16="http://schemas.microsoft.com/office/drawing/2014/main" id="{7D41D343-130E-AB04-AC4A-69900CBA0B85}"/>
                </a:ext>
              </a:extLst>
            </p:cNvPr>
            <p:cNvCxnSpPr>
              <a:cxnSpLocks/>
            </p:cNvCxnSpPr>
            <p:nvPr/>
          </p:nvCxnSpPr>
          <p:spPr>
            <a:xfrm rot="10800000" flipV="1">
              <a:off x="5542283" y="3842872"/>
              <a:ext cx="1172958" cy="660603"/>
            </a:xfrm>
            <a:prstGeom prst="bentConnector3">
              <a:avLst>
                <a:gd name="adj1" fmla="val 101580"/>
              </a:avLst>
            </a:prstGeom>
            <a:noFill/>
            <a:ln w="38100" cap="flat" cmpd="sng">
              <a:solidFill>
                <a:schemeClr val="dk1"/>
              </a:solidFill>
              <a:prstDash val="solid"/>
              <a:miter lim="800000"/>
              <a:headEnd type="none" w="sm" len="sm"/>
              <a:tailEnd type="none" w="sm" len="sm"/>
            </a:ln>
          </p:spPr>
        </p:cxnSp>
        <p:sp>
          <p:nvSpPr>
            <p:cNvPr id="109" name="Google Shape;216;g1f9b5822694_0_0">
              <a:extLst>
                <a:ext uri="{FF2B5EF4-FFF2-40B4-BE49-F238E27FC236}">
                  <a16:creationId xmlns:a16="http://schemas.microsoft.com/office/drawing/2014/main" id="{EA274126-7D15-E62C-DC09-9F8306748FE6}"/>
                </a:ext>
              </a:extLst>
            </p:cNvPr>
            <p:cNvSpPr txBox="1"/>
            <p:nvPr/>
          </p:nvSpPr>
          <p:spPr>
            <a:xfrm>
              <a:off x="3961059" y="3037769"/>
              <a:ext cx="1106212"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belongs to</a:t>
              </a:r>
              <a:endParaRPr/>
            </a:p>
          </p:txBody>
        </p:sp>
        <p:sp>
          <p:nvSpPr>
            <p:cNvPr id="86" name="Google Shape;217;g1f9b5822694_0_0">
              <a:extLst>
                <a:ext uri="{FF2B5EF4-FFF2-40B4-BE49-F238E27FC236}">
                  <a16:creationId xmlns:a16="http://schemas.microsoft.com/office/drawing/2014/main" id="{9C46FB85-A891-6A0C-C208-105E8E827224}"/>
                </a:ext>
              </a:extLst>
            </p:cNvPr>
            <p:cNvSpPr txBox="1"/>
            <p:nvPr/>
          </p:nvSpPr>
          <p:spPr>
            <a:xfrm>
              <a:off x="3761795" y="3440933"/>
              <a:ext cx="1385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ARTICLE_TYPE:</a:t>
              </a:r>
              <a:endParaRPr/>
            </a:p>
          </p:txBody>
        </p:sp>
        <p:sp>
          <p:nvSpPr>
            <p:cNvPr id="87" name="Google Shape;218;g1f9b5822694_0_0">
              <a:extLst>
                <a:ext uri="{FF2B5EF4-FFF2-40B4-BE49-F238E27FC236}">
                  <a16:creationId xmlns:a16="http://schemas.microsoft.com/office/drawing/2014/main" id="{89CF56DB-DEF5-D112-1631-84D43706CC88}"/>
                </a:ext>
              </a:extLst>
            </p:cNvPr>
            <p:cNvSpPr txBox="1"/>
            <p:nvPr/>
          </p:nvSpPr>
          <p:spPr>
            <a:xfrm>
              <a:off x="5826841" y="3880841"/>
              <a:ext cx="9000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“Table”</a:t>
              </a:r>
              <a:endParaRPr/>
            </a:p>
          </p:txBody>
        </p:sp>
        <p:sp>
          <p:nvSpPr>
            <p:cNvPr id="88" name="Google Shape;219;g1f9b5822694_0_0">
              <a:extLst>
                <a:ext uri="{FF2B5EF4-FFF2-40B4-BE49-F238E27FC236}">
                  <a16:creationId xmlns:a16="http://schemas.microsoft.com/office/drawing/2014/main" id="{958AAD90-5D78-885D-C8C0-7EE162109DFF}"/>
                </a:ext>
              </a:extLst>
            </p:cNvPr>
            <p:cNvSpPr txBox="1"/>
            <p:nvPr/>
          </p:nvSpPr>
          <p:spPr>
            <a:xfrm>
              <a:off x="4829924" y="3860025"/>
              <a:ext cx="774099" cy="2828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“Bed”</a:t>
              </a:r>
              <a:endParaRPr/>
            </a:p>
          </p:txBody>
        </p:sp>
        <p:sp>
          <p:nvSpPr>
            <p:cNvPr id="89" name="Google Shape;224;g1f9b5822694_0_0">
              <a:extLst>
                <a:ext uri="{FF2B5EF4-FFF2-40B4-BE49-F238E27FC236}">
                  <a16:creationId xmlns:a16="http://schemas.microsoft.com/office/drawing/2014/main" id="{F892BC0D-D113-23C6-30CB-9E379C042AF5}"/>
                </a:ext>
              </a:extLst>
            </p:cNvPr>
            <p:cNvSpPr txBox="1"/>
            <p:nvPr/>
          </p:nvSpPr>
          <p:spPr>
            <a:xfrm>
              <a:off x="3375470" y="3870903"/>
              <a:ext cx="815538"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“Chair”</a:t>
              </a:r>
              <a:endParaRPr/>
            </a:p>
          </p:txBody>
        </p:sp>
        <p:cxnSp>
          <p:nvCxnSpPr>
            <p:cNvPr id="90" name="Google Shape;225;g1f9b5822694_0_0">
              <a:extLst>
                <a:ext uri="{FF2B5EF4-FFF2-40B4-BE49-F238E27FC236}">
                  <a16:creationId xmlns:a16="http://schemas.microsoft.com/office/drawing/2014/main" id="{5C8F18F8-1C94-0EE3-1FDE-2677DC91FED5}"/>
                </a:ext>
              </a:extLst>
            </p:cNvPr>
            <p:cNvCxnSpPr>
              <a:cxnSpLocks/>
            </p:cNvCxnSpPr>
            <p:nvPr/>
          </p:nvCxnSpPr>
          <p:spPr>
            <a:xfrm rot="10800000" flipV="1">
              <a:off x="4299518" y="3842871"/>
              <a:ext cx="1231165" cy="676085"/>
            </a:xfrm>
            <a:prstGeom prst="bentConnector3">
              <a:avLst>
                <a:gd name="adj1" fmla="val 98583"/>
              </a:avLst>
            </a:prstGeom>
            <a:noFill/>
            <a:ln w="38100" cap="flat" cmpd="sng">
              <a:solidFill>
                <a:schemeClr val="dk1"/>
              </a:solidFill>
              <a:prstDash val="solid"/>
              <a:miter lim="800000"/>
              <a:headEnd type="none" w="sm" len="sm"/>
              <a:tailEnd type="none" w="sm" len="sm"/>
            </a:ln>
          </p:spPr>
        </p:cxnSp>
        <p:cxnSp>
          <p:nvCxnSpPr>
            <p:cNvPr id="91" name="Google Shape;226;g1f9b5822694_0_0">
              <a:extLst>
                <a:ext uri="{FF2B5EF4-FFF2-40B4-BE49-F238E27FC236}">
                  <a16:creationId xmlns:a16="http://schemas.microsoft.com/office/drawing/2014/main" id="{498B2BBF-F7C1-1D50-B9E7-A707D9546611}"/>
                </a:ext>
              </a:extLst>
            </p:cNvPr>
            <p:cNvCxnSpPr>
              <a:cxnSpLocks/>
              <a:endCxn id="102" idx="0"/>
            </p:cNvCxnSpPr>
            <p:nvPr/>
          </p:nvCxnSpPr>
          <p:spPr>
            <a:xfrm>
              <a:off x="6012068" y="1848197"/>
              <a:ext cx="0" cy="306116"/>
            </a:xfrm>
            <a:prstGeom prst="straightConnector1">
              <a:avLst/>
            </a:prstGeom>
            <a:noFill/>
            <a:ln w="38100" cap="flat" cmpd="sng">
              <a:solidFill>
                <a:schemeClr val="dk1"/>
              </a:solidFill>
              <a:prstDash val="solid"/>
              <a:miter lim="800000"/>
              <a:headEnd type="none" w="sm" len="sm"/>
              <a:tailEnd type="none" w="sm" len="sm"/>
            </a:ln>
          </p:spPr>
        </p:cxnSp>
        <p:sp>
          <p:nvSpPr>
            <p:cNvPr id="92" name="Google Shape;229;g1f9b5822694_0_0">
              <a:extLst>
                <a:ext uri="{FF2B5EF4-FFF2-40B4-BE49-F238E27FC236}">
                  <a16:creationId xmlns:a16="http://schemas.microsoft.com/office/drawing/2014/main" id="{909B0846-37BA-35D4-4F34-68BDEC258F23}"/>
                </a:ext>
              </a:extLst>
            </p:cNvPr>
            <p:cNvSpPr txBox="1"/>
            <p:nvPr/>
          </p:nvSpPr>
          <p:spPr>
            <a:xfrm>
              <a:off x="5662103" y="2510368"/>
              <a:ext cx="841200"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contains</a:t>
              </a:r>
              <a:endParaRPr/>
            </a:p>
          </p:txBody>
        </p:sp>
        <p:cxnSp>
          <p:nvCxnSpPr>
            <p:cNvPr id="93" name="Google Shape;231;g1f9b5822694_0_0">
              <a:extLst>
                <a:ext uri="{FF2B5EF4-FFF2-40B4-BE49-F238E27FC236}">
                  <a16:creationId xmlns:a16="http://schemas.microsoft.com/office/drawing/2014/main" id="{F455FE47-628A-BF2C-D88C-D3AC4ED3ED56}"/>
                </a:ext>
              </a:extLst>
            </p:cNvPr>
            <p:cNvCxnSpPr>
              <a:cxnSpLocks/>
              <a:stCxn id="103" idx="3"/>
              <a:endCxn id="101" idx="1"/>
            </p:cNvCxnSpPr>
            <p:nvPr/>
          </p:nvCxnSpPr>
          <p:spPr>
            <a:xfrm flipV="1">
              <a:off x="4638567" y="1686197"/>
              <a:ext cx="534206" cy="595819"/>
            </a:xfrm>
            <a:prstGeom prst="straightConnector1">
              <a:avLst/>
            </a:prstGeom>
            <a:noFill/>
            <a:ln w="38100" cap="flat" cmpd="sng">
              <a:solidFill>
                <a:schemeClr val="dk1"/>
              </a:solidFill>
              <a:prstDash val="solid"/>
              <a:miter lim="800000"/>
              <a:headEnd type="none" w="sm" len="sm"/>
              <a:tailEnd type="none" w="sm" len="sm"/>
            </a:ln>
          </p:spPr>
        </p:cxnSp>
        <p:sp>
          <p:nvSpPr>
            <p:cNvPr id="94" name="Google Shape;234;g1f9b5822694_0_0">
              <a:extLst>
                <a:ext uri="{FF2B5EF4-FFF2-40B4-BE49-F238E27FC236}">
                  <a16:creationId xmlns:a16="http://schemas.microsoft.com/office/drawing/2014/main" id="{2A7D15E8-C5F4-1A75-109B-0D35A2BB19A0}"/>
                </a:ext>
              </a:extLst>
            </p:cNvPr>
            <p:cNvSpPr txBox="1"/>
            <p:nvPr/>
          </p:nvSpPr>
          <p:spPr>
            <a:xfrm>
              <a:off x="4100779" y="1854043"/>
              <a:ext cx="804891"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verifies</a:t>
              </a:r>
              <a:endParaRPr/>
            </a:p>
          </p:txBody>
        </p:sp>
        <p:grpSp>
          <p:nvGrpSpPr>
            <p:cNvPr id="95" name="Group 94">
              <a:extLst>
                <a:ext uri="{FF2B5EF4-FFF2-40B4-BE49-F238E27FC236}">
                  <a16:creationId xmlns:a16="http://schemas.microsoft.com/office/drawing/2014/main" id="{8518C3E1-D755-92B2-5CA3-DF4CEB34BD83}"/>
                </a:ext>
              </a:extLst>
            </p:cNvPr>
            <p:cNvGrpSpPr/>
            <p:nvPr/>
          </p:nvGrpSpPr>
          <p:grpSpPr>
            <a:xfrm>
              <a:off x="3046045" y="2939777"/>
              <a:ext cx="247476" cy="212109"/>
              <a:chOff x="421394" y="1593724"/>
              <a:chExt cx="247476" cy="212109"/>
            </a:xfrm>
          </p:grpSpPr>
          <p:cxnSp>
            <p:nvCxnSpPr>
              <p:cNvPr id="105" name="Google Shape;192;g1f9b5822694_0_0">
                <a:extLst>
                  <a:ext uri="{FF2B5EF4-FFF2-40B4-BE49-F238E27FC236}">
                    <a16:creationId xmlns:a16="http://schemas.microsoft.com/office/drawing/2014/main" id="{13B3CF67-754C-79B3-3E51-71FAC8A2DAE6}"/>
                  </a:ext>
                </a:extLst>
              </p:cNvPr>
              <p:cNvCxnSpPr>
                <a:cxnSpLocks/>
              </p:cNvCxnSpPr>
              <p:nvPr/>
            </p:nvCxnSpPr>
            <p:spPr>
              <a:xfrm>
                <a:off x="421394" y="1593724"/>
                <a:ext cx="163446" cy="0"/>
              </a:xfrm>
              <a:prstGeom prst="straightConnector1">
                <a:avLst/>
              </a:prstGeom>
              <a:noFill/>
              <a:ln w="38100" cap="flat" cmpd="sng">
                <a:solidFill>
                  <a:schemeClr val="dk1"/>
                </a:solidFill>
                <a:prstDash val="solid"/>
                <a:miter lim="800000"/>
                <a:headEnd type="none" w="sm" len="sm"/>
                <a:tailEnd type="none" w="sm" len="sm"/>
              </a:ln>
            </p:spPr>
          </p:cxnSp>
          <p:cxnSp>
            <p:nvCxnSpPr>
              <p:cNvPr id="106" name="Google Shape;193;g1f9b5822694_0_0">
                <a:extLst>
                  <a:ext uri="{FF2B5EF4-FFF2-40B4-BE49-F238E27FC236}">
                    <a16:creationId xmlns:a16="http://schemas.microsoft.com/office/drawing/2014/main" id="{558379C2-38F0-1FD3-0641-0F10AFC31436}"/>
                  </a:ext>
                </a:extLst>
              </p:cNvPr>
              <p:cNvCxnSpPr>
                <a:cxnSpLocks/>
              </p:cNvCxnSpPr>
              <p:nvPr/>
            </p:nvCxnSpPr>
            <p:spPr>
              <a:xfrm>
                <a:off x="421394" y="1615718"/>
                <a:ext cx="247476" cy="190115"/>
              </a:xfrm>
              <a:prstGeom prst="bentConnector3">
                <a:avLst>
                  <a:gd name="adj1" fmla="val 3814"/>
                </a:avLst>
              </a:prstGeom>
              <a:noFill/>
              <a:ln w="38100" cap="flat" cmpd="sng">
                <a:solidFill>
                  <a:schemeClr val="dk1"/>
                </a:solidFill>
                <a:prstDash val="solid"/>
                <a:miter lim="800000"/>
                <a:headEnd type="none" w="sm" len="sm"/>
                <a:tailEnd type="none" w="sm" len="sm"/>
              </a:ln>
            </p:spPr>
          </p:cxnSp>
        </p:grpSp>
        <p:sp>
          <p:nvSpPr>
            <p:cNvPr id="96" name="Rectangle 95">
              <a:extLst>
                <a:ext uri="{FF2B5EF4-FFF2-40B4-BE49-F238E27FC236}">
                  <a16:creationId xmlns:a16="http://schemas.microsoft.com/office/drawing/2014/main" id="{998A00F7-1655-5BFA-F4AF-DF3E0632FAE5}"/>
                </a:ext>
              </a:extLst>
            </p:cNvPr>
            <p:cNvSpPr/>
            <p:nvPr/>
          </p:nvSpPr>
          <p:spPr>
            <a:xfrm>
              <a:off x="3165738" y="2832192"/>
              <a:ext cx="852049" cy="335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ROOM</a:t>
              </a:r>
            </a:p>
          </p:txBody>
        </p:sp>
        <p:sp>
          <p:nvSpPr>
            <p:cNvPr id="97" name="Rectangle 96">
              <a:extLst>
                <a:ext uri="{FF2B5EF4-FFF2-40B4-BE49-F238E27FC236}">
                  <a16:creationId xmlns:a16="http://schemas.microsoft.com/office/drawing/2014/main" id="{A247F626-0346-C07D-4452-829CDA002E3B}"/>
                </a:ext>
              </a:extLst>
            </p:cNvPr>
            <p:cNvSpPr/>
            <p:nvPr/>
          </p:nvSpPr>
          <p:spPr>
            <a:xfrm>
              <a:off x="4820904" y="2829276"/>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ARTICLE</a:t>
              </a:r>
            </a:p>
          </p:txBody>
        </p:sp>
        <p:sp>
          <p:nvSpPr>
            <p:cNvPr id="98" name="Rectangle 97">
              <a:extLst>
                <a:ext uri="{FF2B5EF4-FFF2-40B4-BE49-F238E27FC236}">
                  <a16:creationId xmlns:a16="http://schemas.microsoft.com/office/drawing/2014/main" id="{F7651170-5B58-DDFD-F3E5-F96745320E61}"/>
                </a:ext>
              </a:extLst>
            </p:cNvPr>
            <p:cNvSpPr/>
            <p:nvPr/>
          </p:nvSpPr>
          <p:spPr>
            <a:xfrm>
              <a:off x="3843536" y="4289033"/>
              <a:ext cx="986389" cy="2982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CHAIR</a:t>
              </a:r>
            </a:p>
          </p:txBody>
        </p:sp>
        <p:sp>
          <p:nvSpPr>
            <p:cNvPr id="99" name="Rectangle 98">
              <a:extLst>
                <a:ext uri="{FF2B5EF4-FFF2-40B4-BE49-F238E27FC236}">
                  <a16:creationId xmlns:a16="http://schemas.microsoft.com/office/drawing/2014/main" id="{E9F0F3E4-52D5-6A46-8695-30417B66312F}"/>
                </a:ext>
              </a:extLst>
            </p:cNvPr>
            <p:cNvSpPr/>
            <p:nvPr/>
          </p:nvSpPr>
          <p:spPr>
            <a:xfrm>
              <a:off x="5067272" y="4279170"/>
              <a:ext cx="907002" cy="3080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BED</a:t>
              </a:r>
            </a:p>
          </p:txBody>
        </p:sp>
        <p:sp>
          <p:nvSpPr>
            <p:cNvPr id="100" name="Rectangle 99">
              <a:extLst>
                <a:ext uri="{FF2B5EF4-FFF2-40B4-BE49-F238E27FC236}">
                  <a16:creationId xmlns:a16="http://schemas.microsoft.com/office/drawing/2014/main" id="{449F1230-A735-B630-A4E9-C824AB03D816}"/>
                </a:ext>
              </a:extLst>
            </p:cNvPr>
            <p:cNvSpPr/>
            <p:nvPr/>
          </p:nvSpPr>
          <p:spPr>
            <a:xfrm>
              <a:off x="6082703" y="4268480"/>
              <a:ext cx="900000" cy="3187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TABLE</a:t>
              </a:r>
            </a:p>
          </p:txBody>
        </p:sp>
        <p:sp>
          <p:nvSpPr>
            <p:cNvPr id="101" name="Rectangle 100">
              <a:extLst>
                <a:ext uri="{FF2B5EF4-FFF2-40B4-BE49-F238E27FC236}">
                  <a16:creationId xmlns:a16="http://schemas.microsoft.com/office/drawing/2014/main" id="{4E2C660C-93D3-B629-4AB5-0DB857FA1D58}"/>
                </a:ext>
              </a:extLst>
            </p:cNvPr>
            <p:cNvSpPr/>
            <p:nvPr/>
          </p:nvSpPr>
          <p:spPr>
            <a:xfrm>
              <a:off x="5172773" y="1524196"/>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ORDERS</a:t>
              </a:r>
            </a:p>
          </p:txBody>
        </p:sp>
        <p:sp>
          <p:nvSpPr>
            <p:cNvPr id="102" name="Rectangle 101">
              <a:extLst>
                <a:ext uri="{FF2B5EF4-FFF2-40B4-BE49-F238E27FC236}">
                  <a16:creationId xmlns:a16="http://schemas.microsoft.com/office/drawing/2014/main" id="{CB123A84-4C50-03A0-F032-093E8C66BA2C}"/>
                </a:ext>
              </a:extLst>
            </p:cNvPr>
            <p:cNvSpPr/>
            <p:nvPr/>
          </p:nvSpPr>
          <p:spPr>
            <a:xfrm>
              <a:off x="5118462" y="2154313"/>
              <a:ext cx="1787212"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ORDER_DETAILS</a:t>
              </a:r>
            </a:p>
          </p:txBody>
        </p:sp>
        <p:sp>
          <p:nvSpPr>
            <p:cNvPr id="103" name="Rectangle 102">
              <a:extLst>
                <a:ext uri="{FF2B5EF4-FFF2-40B4-BE49-F238E27FC236}">
                  <a16:creationId xmlns:a16="http://schemas.microsoft.com/office/drawing/2014/main" id="{4E9220AE-E0D9-ADA0-642F-68EB7B4EF6B7}"/>
                </a:ext>
              </a:extLst>
            </p:cNvPr>
            <p:cNvSpPr/>
            <p:nvPr/>
          </p:nvSpPr>
          <p:spPr>
            <a:xfrm>
              <a:off x="3253167" y="2120015"/>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PAYMENTS</a:t>
              </a:r>
            </a:p>
          </p:txBody>
        </p:sp>
        <p:sp>
          <p:nvSpPr>
            <p:cNvPr id="104" name="Rectangle 103">
              <a:extLst>
                <a:ext uri="{FF2B5EF4-FFF2-40B4-BE49-F238E27FC236}">
                  <a16:creationId xmlns:a16="http://schemas.microsoft.com/office/drawing/2014/main" id="{7CF2B29C-4FB5-87C5-D07E-BF5A276B8419}"/>
                </a:ext>
              </a:extLst>
            </p:cNvPr>
            <p:cNvSpPr/>
            <p:nvPr/>
          </p:nvSpPr>
          <p:spPr>
            <a:xfrm>
              <a:off x="3400280" y="1508798"/>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CUSTOMERS</a:t>
              </a:r>
            </a:p>
          </p:txBody>
        </p:sp>
      </p:grpSp>
      <p:sp>
        <p:nvSpPr>
          <p:cNvPr id="110" name="Google Shape;202;g1f9b5822694_0_0">
            <a:extLst>
              <a:ext uri="{FF2B5EF4-FFF2-40B4-BE49-F238E27FC236}">
                <a16:creationId xmlns:a16="http://schemas.microsoft.com/office/drawing/2014/main" id="{EA304C0F-218A-5745-011B-7BF675382BF2}"/>
              </a:ext>
            </a:extLst>
          </p:cNvPr>
          <p:cNvSpPr txBox="1">
            <a:spLocks/>
          </p:cNvSpPr>
          <p:nvPr/>
        </p:nvSpPr>
        <p:spPr>
          <a:xfrm>
            <a:off x="376966" y="1500646"/>
            <a:ext cx="3349224" cy="5019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pPr algn="ctr">
              <a:spcBef>
                <a:spcPts val="0"/>
              </a:spcBef>
              <a:buClr>
                <a:schemeClr val="dk1"/>
              </a:buClr>
              <a:buSzPct val="100000"/>
              <a:buFont typeface="Avenir"/>
              <a:buNone/>
            </a:pPr>
            <a:r>
              <a:rPr lang="en-US" sz="2000">
                <a:latin typeface="Avenir Heavy" panose="02000503020000020003" pitchFamily="2" charset="0"/>
                <a:ea typeface="Avenir"/>
                <a:cs typeface="Avenir"/>
                <a:sym typeface="Avenir"/>
              </a:rPr>
              <a:t>IKEA RDBMS</a:t>
            </a:r>
          </a:p>
        </p:txBody>
      </p:sp>
      <p:sp>
        <p:nvSpPr>
          <p:cNvPr id="111" name="TextBox 110">
            <a:extLst>
              <a:ext uri="{FF2B5EF4-FFF2-40B4-BE49-F238E27FC236}">
                <a16:creationId xmlns:a16="http://schemas.microsoft.com/office/drawing/2014/main" id="{EB3A5A5B-1712-C86A-AD22-D9471EB50607}"/>
              </a:ext>
            </a:extLst>
          </p:cNvPr>
          <p:cNvSpPr txBox="1"/>
          <p:nvPr/>
        </p:nvSpPr>
        <p:spPr>
          <a:xfrm>
            <a:off x="4717367" y="2805929"/>
            <a:ext cx="3231047" cy="646331"/>
          </a:xfrm>
          <a:prstGeom prst="rect">
            <a:avLst/>
          </a:prstGeom>
          <a:noFill/>
        </p:spPr>
        <p:txBody>
          <a:bodyPr wrap="square" rtlCol="0">
            <a:spAutoFit/>
          </a:bodyPr>
          <a:lstStyle/>
          <a:p>
            <a:pPr algn="ctr"/>
            <a:r>
              <a:rPr lang="en-CA" dirty="0">
                <a:solidFill>
                  <a:schemeClr val="bg1"/>
                </a:solidFill>
                <a:latin typeface="Avenir Medium" panose="02000503020000020003" pitchFamily="2" charset="0"/>
              </a:rPr>
              <a:t>All Entities have Full dependencies.</a:t>
            </a:r>
          </a:p>
        </p:txBody>
      </p:sp>
      <p:sp>
        <p:nvSpPr>
          <p:cNvPr id="112" name="Triangle 111">
            <a:extLst>
              <a:ext uri="{FF2B5EF4-FFF2-40B4-BE49-F238E27FC236}">
                <a16:creationId xmlns:a16="http://schemas.microsoft.com/office/drawing/2014/main" id="{B0145838-0A82-B608-313C-068C75564E0E}"/>
              </a:ext>
            </a:extLst>
          </p:cNvPr>
          <p:cNvSpPr/>
          <p:nvPr/>
        </p:nvSpPr>
        <p:spPr>
          <a:xfrm rot="5400000">
            <a:off x="9854922" y="3857502"/>
            <a:ext cx="4002191" cy="398920"/>
          </a:xfrm>
          <a:prstGeom prst="triangle">
            <a:avLst>
              <a:gd name="adj" fmla="val 48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TextBox 11">
            <a:extLst>
              <a:ext uri="{FF2B5EF4-FFF2-40B4-BE49-F238E27FC236}">
                <a16:creationId xmlns:a16="http://schemas.microsoft.com/office/drawing/2014/main" id="{D0D37AA2-4349-36E5-0126-C3535F116849}"/>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14" name="TextBox 13">
            <a:extLst>
              <a:ext uri="{FF2B5EF4-FFF2-40B4-BE49-F238E27FC236}">
                <a16:creationId xmlns:a16="http://schemas.microsoft.com/office/drawing/2014/main" id="{20D606B9-2AAF-9D80-940B-E9CEA533F4AB}"/>
              </a:ext>
            </a:extLst>
          </p:cNvPr>
          <p:cNvSpPr txBox="1"/>
          <p:nvPr/>
        </p:nvSpPr>
        <p:spPr>
          <a:xfrm>
            <a:off x="5669286" y="6457890"/>
            <a:ext cx="1968058" cy="400110"/>
          </a:xfrm>
          <a:prstGeom prst="rect">
            <a:avLst/>
          </a:prstGeom>
          <a:noFill/>
        </p:spPr>
        <p:txBody>
          <a:bodyPr wrap="square">
            <a:spAutoFit/>
          </a:bodyPr>
          <a:lstStyle/>
          <a:p>
            <a:r>
              <a:rPr lang="en-CA" sz="2000">
                <a:solidFill>
                  <a:schemeClr val="accent1"/>
                </a:solidFill>
                <a:latin typeface="Avenir" panose="02000503020000020003" pitchFamily="2" charset="0"/>
              </a:rPr>
              <a:t>Room Network</a:t>
            </a:r>
          </a:p>
        </p:txBody>
      </p:sp>
      <p:grpSp>
        <p:nvGrpSpPr>
          <p:cNvPr id="127" name="Group 126">
            <a:extLst>
              <a:ext uri="{FF2B5EF4-FFF2-40B4-BE49-F238E27FC236}">
                <a16:creationId xmlns:a16="http://schemas.microsoft.com/office/drawing/2014/main" id="{5DA69196-0842-D668-12D4-17FC52F42954}"/>
              </a:ext>
            </a:extLst>
          </p:cNvPr>
          <p:cNvGrpSpPr/>
          <p:nvPr/>
        </p:nvGrpSpPr>
        <p:grpSpPr>
          <a:xfrm>
            <a:off x="12427766" y="1834651"/>
            <a:ext cx="2944204" cy="1359940"/>
            <a:chOff x="9203301" y="2069059"/>
            <a:chExt cx="2944204" cy="1359940"/>
          </a:xfrm>
        </p:grpSpPr>
        <p:sp>
          <p:nvSpPr>
            <p:cNvPr id="114" name="Rounded Rectangle 113">
              <a:extLst>
                <a:ext uri="{FF2B5EF4-FFF2-40B4-BE49-F238E27FC236}">
                  <a16:creationId xmlns:a16="http://schemas.microsoft.com/office/drawing/2014/main" id="{CFEAD539-ADE9-9B04-2110-1414FE564485}"/>
                </a:ext>
              </a:extLst>
            </p:cNvPr>
            <p:cNvSpPr/>
            <p:nvPr/>
          </p:nvSpPr>
          <p:spPr>
            <a:xfrm rot="16200000">
              <a:off x="10335849" y="1617343"/>
              <a:ext cx="679108"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6" name="Picture 115">
              <a:extLst>
                <a:ext uri="{FF2B5EF4-FFF2-40B4-BE49-F238E27FC236}">
                  <a16:creationId xmlns:a16="http://schemas.microsoft.com/office/drawing/2014/main" id="{897B3D97-EBA6-8E59-FC3F-2748AA506E72}"/>
                </a:ext>
              </a:extLst>
            </p:cNvPr>
            <p:cNvPicPr>
              <a:picLocks noChangeAspect="1"/>
            </p:cNvPicPr>
            <p:nvPr/>
          </p:nvPicPr>
          <p:blipFill>
            <a:blip r:embed="rId9">
              <a:duotone>
                <a:schemeClr val="accent4">
                  <a:shade val="45000"/>
                  <a:satMod val="135000"/>
                </a:schemeClr>
                <a:prstClr val="white"/>
              </a:duotone>
            </a:blip>
            <a:stretch>
              <a:fillRect/>
            </a:stretch>
          </p:blipFill>
          <p:spPr>
            <a:xfrm>
              <a:off x="10307869" y="2069059"/>
              <a:ext cx="658429" cy="658429"/>
            </a:xfrm>
            <a:prstGeom prst="rect">
              <a:avLst/>
            </a:prstGeom>
          </p:spPr>
        </p:pic>
        <p:sp>
          <p:nvSpPr>
            <p:cNvPr id="117" name="TextBox 116">
              <a:extLst>
                <a:ext uri="{FF2B5EF4-FFF2-40B4-BE49-F238E27FC236}">
                  <a16:creationId xmlns:a16="http://schemas.microsoft.com/office/drawing/2014/main" id="{17997322-C625-E6CE-C788-82447ECCB438}"/>
                </a:ext>
              </a:extLst>
            </p:cNvPr>
            <p:cNvSpPr txBox="1"/>
            <p:nvPr/>
          </p:nvSpPr>
          <p:spPr>
            <a:xfrm>
              <a:off x="9367410" y="2789159"/>
              <a:ext cx="2619543" cy="584775"/>
            </a:xfrm>
            <a:prstGeom prst="rect">
              <a:avLst/>
            </a:prstGeom>
            <a:noFill/>
          </p:spPr>
          <p:txBody>
            <a:bodyPr wrap="square">
              <a:spAutoFit/>
            </a:bodyPr>
            <a:lstStyle/>
            <a:p>
              <a:pPr algn="ctr"/>
              <a:r>
                <a:rPr lang="en-CA" sz="1600" b="1">
                  <a:solidFill>
                    <a:schemeClr val="accent4"/>
                  </a:solidFill>
                  <a:latin typeface="Avenir Black" panose="02000503020000020003" pitchFamily="2" charset="0"/>
                </a:rPr>
                <a:t>Decrease Maintenance</a:t>
              </a:r>
            </a:p>
            <a:p>
              <a:pPr algn="ctr"/>
              <a:r>
                <a:rPr lang="en-CA" sz="1600" b="1">
                  <a:solidFill>
                    <a:schemeClr val="accent4"/>
                  </a:solidFill>
                  <a:latin typeface="Avenir Black" panose="02000503020000020003" pitchFamily="2" charset="0"/>
                </a:rPr>
                <a:t>Need and Costs</a:t>
              </a:r>
            </a:p>
          </p:txBody>
        </p:sp>
      </p:grpSp>
      <p:sp>
        <p:nvSpPr>
          <p:cNvPr id="24" name="TextBox 23">
            <a:extLst>
              <a:ext uri="{FF2B5EF4-FFF2-40B4-BE49-F238E27FC236}">
                <a16:creationId xmlns:a16="http://schemas.microsoft.com/office/drawing/2014/main" id="{F09A254B-673D-FC3D-2E7C-029C26B22D37}"/>
              </a:ext>
            </a:extLst>
          </p:cNvPr>
          <p:cNvSpPr txBox="1"/>
          <p:nvPr/>
        </p:nvSpPr>
        <p:spPr>
          <a:xfrm>
            <a:off x="2711197" y="6461794"/>
            <a:ext cx="2958089"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Mission &amp; Objectives</a:t>
            </a:r>
          </a:p>
        </p:txBody>
      </p:sp>
      <p:sp>
        <p:nvSpPr>
          <p:cNvPr id="120" name="TextBox 119">
            <a:extLst>
              <a:ext uri="{FF2B5EF4-FFF2-40B4-BE49-F238E27FC236}">
                <a16:creationId xmlns:a16="http://schemas.microsoft.com/office/drawing/2014/main" id="{6C94CCE7-7F49-85D7-113A-77B8DA2347A9}"/>
              </a:ext>
            </a:extLst>
          </p:cNvPr>
          <p:cNvSpPr txBox="1"/>
          <p:nvPr/>
        </p:nvSpPr>
        <p:spPr>
          <a:xfrm>
            <a:off x="62343" y="5444150"/>
            <a:ext cx="1537152" cy="276999"/>
          </a:xfrm>
          <a:prstGeom prst="rect">
            <a:avLst/>
          </a:prstGeom>
          <a:noFill/>
        </p:spPr>
        <p:txBody>
          <a:bodyPr wrap="none" rtlCol="0">
            <a:spAutoFit/>
          </a:bodyPr>
          <a:lstStyle/>
          <a:p>
            <a:r>
              <a:rPr lang="en-CA" sz="1200" i="1"/>
              <a:t>Appendix 1: Full EERD</a:t>
            </a:r>
          </a:p>
        </p:txBody>
      </p:sp>
      <p:grpSp>
        <p:nvGrpSpPr>
          <p:cNvPr id="129" name="Group 128">
            <a:extLst>
              <a:ext uri="{FF2B5EF4-FFF2-40B4-BE49-F238E27FC236}">
                <a16:creationId xmlns:a16="http://schemas.microsoft.com/office/drawing/2014/main" id="{0B061EEF-0BDC-9B4F-4FCA-469D4EFDAD1D}"/>
              </a:ext>
            </a:extLst>
          </p:cNvPr>
          <p:cNvGrpSpPr/>
          <p:nvPr/>
        </p:nvGrpSpPr>
        <p:grpSpPr>
          <a:xfrm>
            <a:off x="12427766" y="3352545"/>
            <a:ext cx="2944204" cy="1215747"/>
            <a:chOff x="9203301" y="3061150"/>
            <a:chExt cx="2944204" cy="1215747"/>
          </a:xfrm>
        </p:grpSpPr>
        <p:sp>
          <p:nvSpPr>
            <p:cNvPr id="118" name="Rounded Rectangle 117">
              <a:extLst>
                <a:ext uri="{FF2B5EF4-FFF2-40B4-BE49-F238E27FC236}">
                  <a16:creationId xmlns:a16="http://schemas.microsoft.com/office/drawing/2014/main" id="{375A4606-A241-8656-B977-F34F67B048B3}"/>
                </a:ext>
              </a:extLst>
            </p:cNvPr>
            <p:cNvSpPr/>
            <p:nvPr/>
          </p:nvSpPr>
          <p:spPr>
            <a:xfrm rot="16200000">
              <a:off x="10335849" y="2465241"/>
              <a:ext cx="679108"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TextBox 118">
              <a:extLst>
                <a:ext uri="{FF2B5EF4-FFF2-40B4-BE49-F238E27FC236}">
                  <a16:creationId xmlns:a16="http://schemas.microsoft.com/office/drawing/2014/main" id="{70A1F64D-831F-EDE4-30F8-89E45C91359F}"/>
                </a:ext>
              </a:extLst>
            </p:cNvPr>
            <p:cNvSpPr txBox="1"/>
            <p:nvPr/>
          </p:nvSpPr>
          <p:spPr>
            <a:xfrm>
              <a:off x="9367410" y="3637057"/>
              <a:ext cx="2619543" cy="584775"/>
            </a:xfrm>
            <a:prstGeom prst="rect">
              <a:avLst/>
            </a:prstGeom>
            <a:noFill/>
          </p:spPr>
          <p:txBody>
            <a:bodyPr wrap="square">
              <a:spAutoFit/>
            </a:bodyPr>
            <a:lstStyle/>
            <a:p>
              <a:pPr algn="ctr"/>
              <a:r>
                <a:rPr lang="en-CA" sz="1600" b="1">
                  <a:solidFill>
                    <a:schemeClr val="accent4"/>
                  </a:solidFill>
                  <a:latin typeface="Avenir Black" panose="02000503020000020003" pitchFamily="2" charset="0"/>
                </a:rPr>
                <a:t>Minimize the Number of Errors and Data Loss</a:t>
              </a:r>
            </a:p>
          </p:txBody>
        </p:sp>
        <p:pic>
          <p:nvPicPr>
            <p:cNvPr id="125" name="Picture 124">
              <a:extLst>
                <a:ext uri="{FF2B5EF4-FFF2-40B4-BE49-F238E27FC236}">
                  <a16:creationId xmlns:a16="http://schemas.microsoft.com/office/drawing/2014/main" id="{5F79E2AA-1D8E-E13F-55ED-8EC1F5C0719C}"/>
                </a:ext>
              </a:extLst>
            </p:cNvPr>
            <p:cNvPicPr>
              <a:picLocks noChangeAspect="1"/>
            </p:cNvPicPr>
            <p:nvPr/>
          </p:nvPicPr>
          <p:blipFill>
            <a:blip r:embed="rId10">
              <a:duotone>
                <a:schemeClr val="accent4">
                  <a:shade val="45000"/>
                  <a:satMod val="135000"/>
                </a:schemeClr>
                <a:prstClr val="white"/>
              </a:duotone>
            </a:blip>
            <a:stretch>
              <a:fillRect/>
            </a:stretch>
          </p:blipFill>
          <p:spPr>
            <a:xfrm>
              <a:off x="10386140" y="3061150"/>
              <a:ext cx="501886" cy="501886"/>
            </a:xfrm>
            <a:prstGeom prst="rect">
              <a:avLst/>
            </a:prstGeom>
          </p:spPr>
        </p:pic>
      </p:grpSp>
      <p:grpSp>
        <p:nvGrpSpPr>
          <p:cNvPr id="128" name="Group 127">
            <a:extLst>
              <a:ext uri="{FF2B5EF4-FFF2-40B4-BE49-F238E27FC236}">
                <a16:creationId xmlns:a16="http://schemas.microsoft.com/office/drawing/2014/main" id="{1CEB6F03-47C2-6417-1871-366F1DF278E9}"/>
              </a:ext>
            </a:extLst>
          </p:cNvPr>
          <p:cNvGrpSpPr/>
          <p:nvPr/>
        </p:nvGrpSpPr>
        <p:grpSpPr>
          <a:xfrm>
            <a:off x="12427766" y="4726245"/>
            <a:ext cx="2944204" cy="1193775"/>
            <a:chOff x="9203301" y="3914394"/>
            <a:chExt cx="2944204" cy="1193775"/>
          </a:xfrm>
        </p:grpSpPr>
        <p:sp>
          <p:nvSpPr>
            <p:cNvPr id="123" name="Rounded Rectangle 122">
              <a:extLst>
                <a:ext uri="{FF2B5EF4-FFF2-40B4-BE49-F238E27FC236}">
                  <a16:creationId xmlns:a16="http://schemas.microsoft.com/office/drawing/2014/main" id="{26EC20A2-FF1D-B422-7C0E-58FE170DAD35}"/>
                </a:ext>
              </a:extLst>
            </p:cNvPr>
            <p:cNvSpPr/>
            <p:nvPr/>
          </p:nvSpPr>
          <p:spPr>
            <a:xfrm rot="16200000">
              <a:off x="10335849" y="3296513"/>
              <a:ext cx="679108"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TextBox 123">
              <a:extLst>
                <a:ext uri="{FF2B5EF4-FFF2-40B4-BE49-F238E27FC236}">
                  <a16:creationId xmlns:a16="http://schemas.microsoft.com/office/drawing/2014/main" id="{697CC9B6-BC05-B4D8-7F95-21B4D59F7A15}"/>
                </a:ext>
              </a:extLst>
            </p:cNvPr>
            <p:cNvSpPr txBox="1"/>
            <p:nvPr/>
          </p:nvSpPr>
          <p:spPr>
            <a:xfrm>
              <a:off x="9367410" y="4468329"/>
              <a:ext cx="2619543" cy="584775"/>
            </a:xfrm>
            <a:prstGeom prst="rect">
              <a:avLst/>
            </a:prstGeom>
            <a:noFill/>
          </p:spPr>
          <p:txBody>
            <a:bodyPr wrap="square">
              <a:spAutoFit/>
            </a:bodyPr>
            <a:lstStyle/>
            <a:p>
              <a:pPr algn="ctr"/>
              <a:r>
                <a:rPr lang="en-CA" sz="1600" b="1">
                  <a:solidFill>
                    <a:schemeClr val="accent4"/>
                  </a:solidFill>
                  <a:latin typeface="Avenir Black" panose="02000503020000020003" pitchFamily="2" charset="0"/>
                </a:rPr>
                <a:t>Scalability of Article Types &amp; Rooms</a:t>
              </a:r>
            </a:p>
          </p:txBody>
        </p:sp>
        <p:pic>
          <p:nvPicPr>
            <p:cNvPr id="126" name="Picture 125">
              <a:extLst>
                <a:ext uri="{FF2B5EF4-FFF2-40B4-BE49-F238E27FC236}">
                  <a16:creationId xmlns:a16="http://schemas.microsoft.com/office/drawing/2014/main" id="{B2E868E5-8A99-EDB6-E417-B49D71263B7C}"/>
                </a:ext>
              </a:extLst>
            </p:cNvPr>
            <p:cNvPicPr>
              <a:picLocks noChangeAspect="1"/>
            </p:cNvPicPr>
            <p:nvPr/>
          </p:nvPicPr>
          <p:blipFill>
            <a:blip r:embed="rId11">
              <a:duotone>
                <a:schemeClr val="accent4">
                  <a:shade val="45000"/>
                  <a:satMod val="135000"/>
                </a:schemeClr>
                <a:prstClr val="white"/>
              </a:duotone>
            </a:blip>
            <a:stretch>
              <a:fillRect/>
            </a:stretch>
          </p:blipFill>
          <p:spPr>
            <a:xfrm>
              <a:off x="10386140" y="3914394"/>
              <a:ext cx="501886" cy="501886"/>
            </a:xfrm>
            <a:prstGeom prst="rect">
              <a:avLst/>
            </a:prstGeom>
          </p:spPr>
        </p:pic>
      </p:grpSp>
      <p:sp>
        <p:nvSpPr>
          <p:cNvPr id="130" name="Triangle 129">
            <a:extLst>
              <a:ext uri="{FF2B5EF4-FFF2-40B4-BE49-F238E27FC236}">
                <a16:creationId xmlns:a16="http://schemas.microsoft.com/office/drawing/2014/main" id="{7CBC57AA-09AC-C50F-CE6F-F4E4BA8CECEC}"/>
              </a:ext>
            </a:extLst>
          </p:cNvPr>
          <p:cNvSpPr/>
          <p:nvPr/>
        </p:nvSpPr>
        <p:spPr>
          <a:xfrm rot="5400000">
            <a:off x="2327225" y="3828939"/>
            <a:ext cx="4002191" cy="398920"/>
          </a:xfrm>
          <a:prstGeom prst="triangle">
            <a:avLst>
              <a:gd name="adj" fmla="val 48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3" name="Google Shape;202;g1f9b5822694_0_0">
            <a:extLst>
              <a:ext uri="{FF2B5EF4-FFF2-40B4-BE49-F238E27FC236}">
                <a16:creationId xmlns:a16="http://schemas.microsoft.com/office/drawing/2014/main" id="{25B8E3C6-51F3-EE2C-4978-0195FFDB2D5B}"/>
              </a:ext>
            </a:extLst>
          </p:cNvPr>
          <p:cNvSpPr txBox="1">
            <a:spLocks/>
          </p:cNvSpPr>
          <p:nvPr/>
        </p:nvSpPr>
        <p:spPr>
          <a:xfrm>
            <a:off x="6416818" y="1500646"/>
            <a:ext cx="3349224" cy="5019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pPr algn="ctr">
              <a:spcBef>
                <a:spcPts val="0"/>
              </a:spcBef>
              <a:buClr>
                <a:schemeClr val="dk1"/>
              </a:buClr>
              <a:buSzPct val="100000"/>
              <a:buFont typeface="Avenir"/>
              <a:buNone/>
            </a:pPr>
            <a:r>
              <a:rPr lang="en-US" sz="2000">
                <a:latin typeface="Avenir Heavy" panose="02000503020000020003" pitchFamily="2" charset="0"/>
                <a:ea typeface="Avenir"/>
                <a:cs typeface="Avenir"/>
                <a:sym typeface="Avenir"/>
              </a:rPr>
              <a:t>SOLUTION</a:t>
            </a:r>
          </a:p>
        </p:txBody>
      </p:sp>
      <p:sp>
        <p:nvSpPr>
          <p:cNvPr id="134" name="Google Shape;202;g1f9b5822694_0_0">
            <a:extLst>
              <a:ext uri="{FF2B5EF4-FFF2-40B4-BE49-F238E27FC236}">
                <a16:creationId xmlns:a16="http://schemas.microsoft.com/office/drawing/2014/main" id="{55655701-E071-EC27-5196-0A3402AA632B}"/>
              </a:ext>
            </a:extLst>
          </p:cNvPr>
          <p:cNvSpPr txBox="1">
            <a:spLocks/>
          </p:cNvSpPr>
          <p:nvPr/>
        </p:nvSpPr>
        <p:spPr>
          <a:xfrm>
            <a:off x="12169697" y="1500646"/>
            <a:ext cx="3349224" cy="5019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pPr algn="ctr">
              <a:spcBef>
                <a:spcPts val="0"/>
              </a:spcBef>
              <a:buClr>
                <a:schemeClr val="dk1"/>
              </a:buClr>
              <a:buSzPct val="100000"/>
              <a:buFont typeface="Avenir"/>
              <a:buNone/>
            </a:pPr>
            <a:r>
              <a:rPr lang="en-US" sz="2000">
                <a:latin typeface="Avenir"/>
                <a:ea typeface="Avenir"/>
                <a:cs typeface="Avenir"/>
                <a:sym typeface="Avenir"/>
              </a:rPr>
              <a:t>OUTCOMES</a:t>
            </a:r>
            <a:endParaRPr lang="en-US" sz="2000" i="1">
              <a:latin typeface="Avenir"/>
              <a:ea typeface="Avenir"/>
              <a:cs typeface="Avenir"/>
              <a:sym typeface="Avenir"/>
            </a:endParaRPr>
          </a:p>
        </p:txBody>
      </p:sp>
      <p:sp>
        <p:nvSpPr>
          <p:cNvPr id="135" name="Title 6">
            <a:extLst>
              <a:ext uri="{FF2B5EF4-FFF2-40B4-BE49-F238E27FC236}">
                <a16:creationId xmlns:a16="http://schemas.microsoft.com/office/drawing/2014/main" id="{779FF258-68B2-5F29-40D3-B3228A5ACBFB}"/>
              </a:ext>
            </a:extLst>
          </p:cNvPr>
          <p:cNvSpPr txBox="1">
            <a:spLocks/>
          </p:cNvSpPr>
          <p:nvPr/>
        </p:nvSpPr>
        <p:spPr>
          <a:xfrm>
            <a:off x="-2778817"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r>
              <a:rPr lang="en-US"/>
              <a:t>Impact</a:t>
            </a:r>
          </a:p>
        </p:txBody>
      </p:sp>
      <p:grpSp>
        <p:nvGrpSpPr>
          <p:cNvPr id="146" name="Group 145">
            <a:extLst>
              <a:ext uri="{FF2B5EF4-FFF2-40B4-BE49-F238E27FC236}">
                <a16:creationId xmlns:a16="http://schemas.microsoft.com/office/drawing/2014/main" id="{DBB806C0-E30E-650A-0604-AB0901B65E89}"/>
              </a:ext>
            </a:extLst>
          </p:cNvPr>
          <p:cNvGrpSpPr/>
          <p:nvPr/>
        </p:nvGrpSpPr>
        <p:grpSpPr>
          <a:xfrm>
            <a:off x="5005709" y="3862285"/>
            <a:ext cx="3704784" cy="422384"/>
            <a:chOff x="5005709" y="3862285"/>
            <a:chExt cx="3704784" cy="422384"/>
          </a:xfrm>
        </p:grpSpPr>
        <p:pic>
          <p:nvPicPr>
            <p:cNvPr id="138" name="Picture 137">
              <a:extLst>
                <a:ext uri="{FF2B5EF4-FFF2-40B4-BE49-F238E27FC236}">
                  <a16:creationId xmlns:a16="http://schemas.microsoft.com/office/drawing/2014/main" id="{224A743D-457D-935A-9D65-D5ABDF617A09}"/>
                </a:ext>
              </a:extLst>
            </p:cNvPr>
            <p:cNvPicPr>
              <a:picLocks noChangeAspect="1"/>
            </p:cNvPicPr>
            <p:nvPr/>
          </p:nvPicPr>
          <p:blipFill>
            <a:blip r:embed="rId12">
              <a:lum bright="70000" contrast="-70000"/>
            </a:blip>
            <a:stretch>
              <a:fillRect/>
            </a:stretch>
          </p:blipFill>
          <p:spPr>
            <a:xfrm>
              <a:off x="5005709" y="3862285"/>
              <a:ext cx="369966" cy="369966"/>
            </a:xfrm>
            <a:prstGeom prst="rect">
              <a:avLst/>
            </a:prstGeom>
          </p:spPr>
        </p:pic>
        <p:sp>
          <p:nvSpPr>
            <p:cNvPr id="139" name="TextBox 138">
              <a:extLst>
                <a:ext uri="{FF2B5EF4-FFF2-40B4-BE49-F238E27FC236}">
                  <a16:creationId xmlns:a16="http://schemas.microsoft.com/office/drawing/2014/main" id="{708B2CD5-828D-C41F-A375-5468977A3DC3}"/>
                </a:ext>
              </a:extLst>
            </p:cNvPr>
            <p:cNvSpPr txBox="1"/>
            <p:nvPr/>
          </p:nvSpPr>
          <p:spPr>
            <a:xfrm>
              <a:off x="5479446" y="3884559"/>
              <a:ext cx="3231047" cy="400110"/>
            </a:xfrm>
            <a:prstGeom prst="rect">
              <a:avLst/>
            </a:prstGeom>
            <a:noFill/>
          </p:spPr>
          <p:txBody>
            <a:bodyPr wrap="square" rtlCol="0">
              <a:spAutoFit/>
            </a:bodyPr>
            <a:lstStyle/>
            <a:p>
              <a:r>
                <a:rPr lang="en-CA" sz="2000" b="1">
                  <a:solidFill>
                    <a:schemeClr val="bg1"/>
                  </a:solidFill>
                  <a:latin typeface="Avenir Black" panose="02000503020000020003" pitchFamily="2" charset="0"/>
                </a:rPr>
                <a:t>Data Redundancy</a:t>
              </a:r>
            </a:p>
          </p:txBody>
        </p:sp>
      </p:grpSp>
      <p:grpSp>
        <p:nvGrpSpPr>
          <p:cNvPr id="145" name="Group 144">
            <a:extLst>
              <a:ext uri="{FF2B5EF4-FFF2-40B4-BE49-F238E27FC236}">
                <a16:creationId xmlns:a16="http://schemas.microsoft.com/office/drawing/2014/main" id="{881CFA8E-CAEB-2CA7-9D76-A065C8374D49}"/>
              </a:ext>
            </a:extLst>
          </p:cNvPr>
          <p:cNvGrpSpPr/>
          <p:nvPr/>
        </p:nvGrpSpPr>
        <p:grpSpPr>
          <a:xfrm>
            <a:off x="5005709" y="4607763"/>
            <a:ext cx="3704784" cy="439184"/>
            <a:chOff x="5005709" y="4358833"/>
            <a:chExt cx="3704784" cy="439184"/>
          </a:xfrm>
        </p:grpSpPr>
        <p:sp>
          <p:nvSpPr>
            <p:cNvPr id="140" name="TextBox 139">
              <a:extLst>
                <a:ext uri="{FF2B5EF4-FFF2-40B4-BE49-F238E27FC236}">
                  <a16:creationId xmlns:a16="http://schemas.microsoft.com/office/drawing/2014/main" id="{F64FB9E4-6DFC-610F-AD16-823BBD5A09C7}"/>
                </a:ext>
              </a:extLst>
            </p:cNvPr>
            <p:cNvSpPr txBox="1"/>
            <p:nvPr/>
          </p:nvSpPr>
          <p:spPr>
            <a:xfrm>
              <a:off x="5479446" y="4397907"/>
              <a:ext cx="3231047" cy="400110"/>
            </a:xfrm>
            <a:prstGeom prst="rect">
              <a:avLst/>
            </a:prstGeom>
            <a:noFill/>
          </p:spPr>
          <p:txBody>
            <a:bodyPr wrap="square" rtlCol="0">
              <a:spAutoFit/>
            </a:bodyPr>
            <a:lstStyle/>
            <a:p>
              <a:r>
                <a:rPr lang="en-CA" sz="2000" b="1">
                  <a:solidFill>
                    <a:schemeClr val="bg1"/>
                  </a:solidFill>
                  <a:latin typeface="Avenir Black" panose="02000503020000020003" pitchFamily="2" charset="0"/>
                </a:rPr>
                <a:t>Anomalies</a:t>
              </a:r>
            </a:p>
          </p:txBody>
        </p:sp>
        <p:pic>
          <p:nvPicPr>
            <p:cNvPr id="141" name="Picture 140">
              <a:extLst>
                <a:ext uri="{FF2B5EF4-FFF2-40B4-BE49-F238E27FC236}">
                  <a16:creationId xmlns:a16="http://schemas.microsoft.com/office/drawing/2014/main" id="{B54E8747-64F8-8C50-F798-6546FE885AB2}"/>
                </a:ext>
              </a:extLst>
            </p:cNvPr>
            <p:cNvPicPr>
              <a:picLocks noChangeAspect="1"/>
            </p:cNvPicPr>
            <p:nvPr/>
          </p:nvPicPr>
          <p:blipFill>
            <a:blip r:embed="rId12">
              <a:lum bright="70000" contrast="-70000"/>
            </a:blip>
            <a:stretch>
              <a:fillRect/>
            </a:stretch>
          </p:blipFill>
          <p:spPr>
            <a:xfrm>
              <a:off x="5005709" y="4358833"/>
              <a:ext cx="369966" cy="369966"/>
            </a:xfrm>
            <a:prstGeom prst="rect">
              <a:avLst/>
            </a:prstGeom>
          </p:spPr>
        </p:pic>
      </p:grpSp>
      <p:grpSp>
        <p:nvGrpSpPr>
          <p:cNvPr id="144" name="Group 143">
            <a:extLst>
              <a:ext uri="{FF2B5EF4-FFF2-40B4-BE49-F238E27FC236}">
                <a16:creationId xmlns:a16="http://schemas.microsoft.com/office/drawing/2014/main" id="{1F44638D-22E1-852C-E089-47682BA7EF97}"/>
              </a:ext>
            </a:extLst>
          </p:cNvPr>
          <p:cNvGrpSpPr/>
          <p:nvPr/>
        </p:nvGrpSpPr>
        <p:grpSpPr>
          <a:xfrm>
            <a:off x="4948765" y="5204762"/>
            <a:ext cx="3761728" cy="574688"/>
            <a:chOff x="4948765" y="4722376"/>
            <a:chExt cx="3761728" cy="574688"/>
          </a:xfrm>
        </p:grpSpPr>
        <p:pic>
          <p:nvPicPr>
            <p:cNvPr id="142" name="Picture 141">
              <a:extLst>
                <a:ext uri="{FF2B5EF4-FFF2-40B4-BE49-F238E27FC236}">
                  <a16:creationId xmlns:a16="http://schemas.microsoft.com/office/drawing/2014/main" id="{F458CD63-6358-859E-8005-1F049B07655F}"/>
                </a:ext>
              </a:extLst>
            </p:cNvPr>
            <p:cNvPicPr>
              <a:picLocks noChangeAspect="1"/>
            </p:cNvPicPr>
            <p:nvPr/>
          </p:nvPicPr>
          <p:blipFill>
            <a:blip r:embed="rId13">
              <a:lum bright="70000" contrast="-70000"/>
            </a:blip>
            <a:stretch>
              <a:fillRect/>
            </a:stretch>
          </p:blipFill>
          <p:spPr>
            <a:xfrm>
              <a:off x="4948765" y="4722376"/>
              <a:ext cx="574688" cy="574688"/>
            </a:xfrm>
            <a:prstGeom prst="rect">
              <a:avLst/>
            </a:prstGeom>
          </p:spPr>
        </p:pic>
        <p:sp>
          <p:nvSpPr>
            <p:cNvPr id="143" name="TextBox 142">
              <a:extLst>
                <a:ext uri="{FF2B5EF4-FFF2-40B4-BE49-F238E27FC236}">
                  <a16:creationId xmlns:a16="http://schemas.microsoft.com/office/drawing/2014/main" id="{D04B9988-6E53-08EF-7C5E-95D4CE8DE374}"/>
                </a:ext>
              </a:extLst>
            </p:cNvPr>
            <p:cNvSpPr txBox="1"/>
            <p:nvPr/>
          </p:nvSpPr>
          <p:spPr>
            <a:xfrm>
              <a:off x="5479446" y="4845929"/>
              <a:ext cx="3231047" cy="400110"/>
            </a:xfrm>
            <a:prstGeom prst="rect">
              <a:avLst/>
            </a:prstGeom>
            <a:noFill/>
          </p:spPr>
          <p:txBody>
            <a:bodyPr wrap="square" rtlCol="0">
              <a:spAutoFit/>
            </a:bodyPr>
            <a:lstStyle/>
            <a:p>
              <a:r>
                <a:rPr lang="en-CA" sz="2000" b="1">
                  <a:solidFill>
                    <a:schemeClr val="bg1"/>
                  </a:solidFill>
                  <a:latin typeface="Avenir Black" panose="02000503020000020003" pitchFamily="2" charset="0"/>
                </a:rPr>
                <a:t>Quality of Data</a:t>
              </a:r>
            </a:p>
          </p:txBody>
        </p:sp>
      </p:grpSp>
      <p:grpSp>
        <p:nvGrpSpPr>
          <p:cNvPr id="147" name="Group 146">
            <a:extLst>
              <a:ext uri="{FF2B5EF4-FFF2-40B4-BE49-F238E27FC236}">
                <a16:creationId xmlns:a16="http://schemas.microsoft.com/office/drawing/2014/main" id="{4545D87D-3BBA-8B79-235E-B15748839BD7}"/>
              </a:ext>
            </a:extLst>
          </p:cNvPr>
          <p:cNvGrpSpPr/>
          <p:nvPr/>
        </p:nvGrpSpPr>
        <p:grpSpPr>
          <a:xfrm>
            <a:off x="8422678" y="3862285"/>
            <a:ext cx="3704784" cy="422384"/>
            <a:chOff x="5005709" y="3862285"/>
            <a:chExt cx="3704784" cy="422384"/>
          </a:xfrm>
        </p:grpSpPr>
        <p:pic>
          <p:nvPicPr>
            <p:cNvPr id="148" name="Picture 147">
              <a:extLst>
                <a:ext uri="{FF2B5EF4-FFF2-40B4-BE49-F238E27FC236}">
                  <a16:creationId xmlns:a16="http://schemas.microsoft.com/office/drawing/2014/main" id="{B91C4626-8AEE-51C8-43B1-A55986ABE6D7}"/>
                </a:ext>
              </a:extLst>
            </p:cNvPr>
            <p:cNvPicPr>
              <a:picLocks noChangeAspect="1"/>
            </p:cNvPicPr>
            <p:nvPr/>
          </p:nvPicPr>
          <p:blipFill>
            <a:blip r:embed="rId12">
              <a:lum bright="70000" contrast="-70000"/>
            </a:blip>
            <a:stretch>
              <a:fillRect/>
            </a:stretch>
          </p:blipFill>
          <p:spPr>
            <a:xfrm>
              <a:off x="5005709" y="3862285"/>
              <a:ext cx="369966" cy="369966"/>
            </a:xfrm>
            <a:prstGeom prst="rect">
              <a:avLst/>
            </a:prstGeom>
          </p:spPr>
        </p:pic>
        <p:sp>
          <p:nvSpPr>
            <p:cNvPr id="149" name="TextBox 148">
              <a:extLst>
                <a:ext uri="{FF2B5EF4-FFF2-40B4-BE49-F238E27FC236}">
                  <a16:creationId xmlns:a16="http://schemas.microsoft.com/office/drawing/2014/main" id="{3CFEF92A-4982-4871-5460-93128648BC12}"/>
                </a:ext>
              </a:extLst>
            </p:cNvPr>
            <p:cNvSpPr txBox="1"/>
            <p:nvPr/>
          </p:nvSpPr>
          <p:spPr>
            <a:xfrm>
              <a:off x="5479446" y="3884559"/>
              <a:ext cx="3231047" cy="400110"/>
            </a:xfrm>
            <a:prstGeom prst="rect">
              <a:avLst/>
            </a:prstGeom>
            <a:noFill/>
          </p:spPr>
          <p:txBody>
            <a:bodyPr wrap="square" rtlCol="0">
              <a:spAutoFit/>
            </a:bodyPr>
            <a:lstStyle/>
            <a:p>
              <a:r>
                <a:rPr lang="en-CA" sz="2000" b="1">
                  <a:solidFill>
                    <a:schemeClr val="bg1"/>
                  </a:solidFill>
                  <a:latin typeface="Avenir Black" panose="02000503020000020003" pitchFamily="2" charset="0"/>
                </a:rPr>
                <a:t>Null Values</a:t>
              </a:r>
            </a:p>
          </p:txBody>
        </p:sp>
      </p:grpSp>
      <p:grpSp>
        <p:nvGrpSpPr>
          <p:cNvPr id="150" name="Group 149">
            <a:extLst>
              <a:ext uri="{FF2B5EF4-FFF2-40B4-BE49-F238E27FC236}">
                <a16:creationId xmlns:a16="http://schemas.microsoft.com/office/drawing/2014/main" id="{A84E871F-6BEF-3844-2C1B-7ED7DE611F1B}"/>
              </a:ext>
            </a:extLst>
          </p:cNvPr>
          <p:cNvGrpSpPr/>
          <p:nvPr/>
        </p:nvGrpSpPr>
        <p:grpSpPr>
          <a:xfrm>
            <a:off x="8381776" y="4467284"/>
            <a:ext cx="3761728" cy="574688"/>
            <a:chOff x="4948765" y="4722376"/>
            <a:chExt cx="3761728" cy="574688"/>
          </a:xfrm>
        </p:grpSpPr>
        <p:pic>
          <p:nvPicPr>
            <p:cNvPr id="151" name="Picture 150">
              <a:extLst>
                <a:ext uri="{FF2B5EF4-FFF2-40B4-BE49-F238E27FC236}">
                  <a16:creationId xmlns:a16="http://schemas.microsoft.com/office/drawing/2014/main" id="{514DCC6B-2099-7DF4-CF36-78825FC69997}"/>
                </a:ext>
              </a:extLst>
            </p:cNvPr>
            <p:cNvPicPr>
              <a:picLocks noChangeAspect="1"/>
            </p:cNvPicPr>
            <p:nvPr/>
          </p:nvPicPr>
          <p:blipFill>
            <a:blip r:embed="rId13">
              <a:lum bright="70000" contrast="-70000"/>
            </a:blip>
            <a:stretch>
              <a:fillRect/>
            </a:stretch>
          </p:blipFill>
          <p:spPr>
            <a:xfrm>
              <a:off x="4948765" y="4722376"/>
              <a:ext cx="574688" cy="574688"/>
            </a:xfrm>
            <a:prstGeom prst="rect">
              <a:avLst/>
            </a:prstGeom>
          </p:spPr>
        </p:pic>
        <p:sp>
          <p:nvSpPr>
            <p:cNvPr id="152" name="TextBox 151">
              <a:extLst>
                <a:ext uri="{FF2B5EF4-FFF2-40B4-BE49-F238E27FC236}">
                  <a16:creationId xmlns:a16="http://schemas.microsoft.com/office/drawing/2014/main" id="{0E455914-CB78-3F9A-25A7-690A9C8113C5}"/>
                </a:ext>
              </a:extLst>
            </p:cNvPr>
            <p:cNvSpPr txBox="1"/>
            <p:nvPr/>
          </p:nvSpPr>
          <p:spPr>
            <a:xfrm>
              <a:off x="5479446" y="4845929"/>
              <a:ext cx="3231047" cy="400110"/>
            </a:xfrm>
            <a:prstGeom prst="rect">
              <a:avLst/>
            </a:prstGeom>
            <a:noFill/>
          </p:spPr>
          <p:txBody>
            <a:bodyPr wrap="square" rtlCol="0">
              <a:spAutoFit/>
            </a:bodyPr>
            <a:lstStyle/>
            <a:p>
              <a:r>
                <a:rPr lang="en-CA" sz="2000" b="1">
                  <a:solidFill>
                    <a:schemeClr val="bg1"/>
                  </a:solidFill>
                  <a:latin typeface="Avenir Black" panose="02000503020000020003" pitchFamily="2" charset="0"/>
                </a:rPr>
                <a:t>Article Flexibility</a:t>
              </a:r>
            </a:p>
          </p:txBody>
        </p:sp>
      </p:grpSp>
      <p:sp>
        <p:nvSpPr>
          <p:cNvPr id="5" name="TextBox 4">
            <a:extLst>
              <a:ext uri="{FF2B5EF4-FFF2-40B4-BE49-F238E27FC236}">
                <a16:creationId xmlns:a16="http://schemas.microsoft.com/office/drawing/2014/main" id="{C93567E3-3C62-EFB3-EF32-1A95694ABC48}"/>
              </a:ext>
            </a:extLst>
          </p:cNvPr>
          <p:cNvSpPr txBox="1"/>
          <p:nvPr/>
        </p:nvSpPr>
        <p:spPr>
          <a:xfrm>
            <a:off x="9785587" y="646315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Key Takeaways</a:t>
            </a:r>
          </a:p>
        </p:txBody>
      </p:sp>
      <p:sp>
        <p:nvSpPr>
          <p:cNvPr id="13" name="TextBox 12">
            <a:extLst>
              <a:ext uri="{FF2B5EF4-FFF2-40B4-BE49-F238E27FC236}">
                <a16:creationId xmlns:a16="http://schemas.microsoft.com/office/drawing/2014/main" id="{CB539868-7A3D-CB06-1879-AE0F37111AB1}"/>
              </a:ext>
            </a:extLst>
          </p:cNvPr>
          <p:cNvSpPr txBox="1"/>
          <p:nvPr/>
        </p:nvSpPr>
        <p:spPr>
          <a:xfrm>
            <a:off x="7822004" y="6459860"/>
            <a:ext cx="1788802" cy="400110"/>
          </a:xfrm>
          <a:prstGeom prst="rect">
            <a:avLst/>
          </a:prstGeom>
          <a:noFill/>
        </p:spPr>
        <p:txBody>
          <a:bodyPr wrap="square">
            <a:spAutoFit/>
          </a:bodyPr>
          <a:lstStyle/>
          <a:p>
            <a:r>
              <a:rPr lang="en-CA" sz="2000">
                <a:solidFill>
                  <a:schemeClr val="accent1"/>
                </a:solidFill>
                <a:latin typeface="Avenir" panose="02000503020000020003" pitchFamily="2" charset="0"/>
              </a:rPr>
              <a:t>Star Schema</a:t>
            </a:r>
          </a:p>
        </p:txBody>
      </p:sp>
    </p:spTree>
    <p:extLst>
      <p:ext uri="{BB962C8B-B14F-4D97-AF65-F5344CB8AC3E}">
        <p14:creationId xmlns:p14="http://schemas.microsoft.com/office/powerpoint/2010/main" val="272147010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A5A9-ADCA-D1FD-B3A3-7EA3E076C3FD}"/>
              </a:ext>
            </a:extLst>
          </p:cNvPr>
          <p:cNvSpPr>
            <a:spLocks noGrp="1"/>
          </p:cNvSpPr>
          <p:nvPr>
            <p:ph type="title"/>
          </p:nvPr>
        </p:nvSpPr>
        <p:spPr>
          <a:xfrm>
            <a:off x="838200" y="441951"/>
            <a:ext cx="10515600" cy="1325563"/>
          </a:xfrm>
        </p:spPr>
        <p:txBody>
          <a:bodyPr/>
          <a:lstStyle/>
          <a:p>
            <a:r>
              <a:rPr lang="en-CA" dirty="0"/>
              <a:t>Minimizes Operating Risks</a:t>
            </a:r>
          </a:p>
        </p:txBody>
      </p:sp>
      <p:sp>
        <p:nvSpPr>
          <p:cNvPr id="7" name="Triangle 6">
            <a:extLst>
              <a:ext uri="{FF2B5EF4-FFF2-40B4-BE49-F238E27FC236}">
                <a16:creationId xmlns:a16="http://schemas.microsoft.com/office/drawing/2014/main" id="{6569795A-DEBB-58FC-F50D-8879ABF217F1}"/>
              </a:ext>
            </a:extLst>
          </p:cNvPr>
          <p:cNvSpPr/>
          <p:nvPr/>
        </p:nvSpPr>
        <p:spPr>
          <a:xfrm rot="5400000">
            <a:off x="583469" y="943215"/>
            <a:ext cx="400109" cy="169381"/>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86DB52A-2557-E3A5-435A-95FCBCE6363D}"/>
              </a:ext>
            </a:extLst>
          </p:cNvPr>
          <p:cNvGrpSpPr/>
          <p:nvPr/>
        </p:nvGrpSpPr>
        <p:grpSpPr>
          <a:xfrm>
            <a:off x="80749" y="729866"/>
            <a:ext cx="571807" cy="571807"/>
            <a:chOff x="1303055" y="1924857"/>
            <a:chExt cx="2135848" cy="2135848"/>
          </a:xfrm>
        </p:grpSpPr>
        <p:sp>
          <p:nvSpPr>
            <p:cNvPr id="22" name="Oval 21">
              <a:extLst>
                <a:ext uri="{FF2B5EF4-FFF2-40B4-BE49-F238E27FC236}">
                  <a16:creationId xmlns:a16="http://schemas.microsoft.com/office/drawing/2014/main" id="{14B9D2CC-7022-5DAB-2160-FC6437208710}"/>
                </a:ext>
              </a:extLst>
            </p:cNvPr>
            <p:cNvSpPr/>
            <p:nvPr/>
          </p:nvSpPr>
          <p:spPr>
            <a:xfrm>
              <a:off x="1303055" y="1924857"/>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Flying Money with solid fill">
              <a:extLst>
                <a:ext uri="{FF2B5EF4-FFF2-40B4-BE49-F238E27FC236}">
                  <a16:creationId xmlns:a16="http://schemas.microsoft.com/office/drawing/2014/main" id="{EAED0FA5-2F04-91CC-0DD1-A58F8F3A92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8415" y="2230218"/>
              <a:ext cx="1525125" cy="1525125"/>
            </a:xfrm>
            <a:prstGeom prst="rect">
              <a:avLst/>
            </a:prstGeom>
          </p:spPr>
        </p:pic>
      </p:grpSp>
      <p:grpSp>
        <p:nvGrpSpPr>
          <p:cNvPr id="4" name="Group 3">
            <a:extLst>
              <a:ext uri="{FF2B5EF4-FFF2-40B4-BE49-F238E27FC236}">
                <a16:creationId xmlns:a16="http://schemas.microsoft.com/office/drawing/2014/main" id="{1C212433-319F-B5B1-E3FB-91E479A1A7DE}"/>
              </a:ext>
            </a:extLst>
          </p:cNvPr>
          <p:cNvGrpSpPr/>
          <p:nvPr/>
        </p:nvGrpSpPr>
        <p:grpSpPr>
          <a:xfrm>
            <a:off x="-989212" y="1493109"/>
            <a:ext cx="585792" cy="585792"/>
            <a:chOff x="5128642" y="1968982"/>
            <a:chExt cx="2135848" cy="2135848"/>
          </a:xfrm>
        </p:grpSpPr>
        <p:sp>
          <p:nvSpPr>
            <p:cNvPr id="16" name="Oval 15">
              <a:extLst>
                <a:ext uri="{FF2B5EF4-FFF2-40B4-BE49-F238E27FC236}">
                  <a16:creationId xmlns:a16="http://schemas.microsoft.com/office/drawing/2014/main" id="{63C5EAC4-732F-B47E-0DF6-716B1565E939}"/>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Marketing with solid fill">
              <a:extLst>
                <a:ext uri="{FF2B5EF4-FFF2-40B4-BE49-F238E27FC236}">
                  <a16:creationId xmlns:a16="http://schemas.microsoft.com/office/drawing/2014/main" id="{FF2B2899-46D5-4573-1DF9-8825CCAAA3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1763" y="2239759"/>
              <a:ext cx="1594293" cy="1594293"/>
            </a:xfrm>
            <a:prstGeom prst="rect">
              <a:avLst/>
            </a:prstGeom>
          </p:spPr>
        </p:pic>
      </p:grpSp>
      <p:grpSp>
        <p:nvGrpSpPr>
          <p:cNvPr id="18" name="Group 17">
            <a:extLst>
              <a:ext uri="{FF2B5EF4-FFF2-40B4-BE49-F238E27FC236}">
                <a16:creationId xmlns:a16="http://schemas.microsoft.com/office/drawing/2014/main" id="{55998435-6B05-CFA1-30BE-7BC5449F277D}"/>
              </a:ext>
            </a:extLst>
          </p:cNvPr>
          <p:cNvGrpSpPr/>
          <p:nvPr/>
        </p:nvGrpSpPr>
        <p:grpSpPr>
          <a:xfrm>
            <a:off x="-997988" y="2357633"/>
            <a:ext cx="592510" cy="592510"/>
            <a:chOff x="8954229" y="1968982"/>
            <a:chExt cx="2135848" cy="2135848"/>
          </a:xfrm>
        </p:grpSpPr>
        <p:sp>
          <p:nvSpPr>
            <p:cNvPr id="19" name="Oval 18">
              <a:extLst>
                <a:ext uri="{FF2B5EF4-FFF2-40B4-BE49-F238E27FC236}">
                  <a16:creationId xmlns:a16="http://schemas.microsoft.com/office/drawing/2014/main" id="{0CA20D3B-631B-00F3-AF6B-5154CCBB2869}"/>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ouch with solid fill">
              <a:extLst>
                <a:ext uri="{FF2B5EF4-FFF2-40B4-BE49-F238E27FC236}">
                  <a16:creationId xmlns:a16="http://schemas.microsoft.com/office/drawing/2014/main" id="{CEC7CB39-0C1B-1570-82A6-C97541E707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9999" y="2264752"/>
              <a:ext cx="1544305" cy="1544305"/>
            </a:xfrm>
            <a:prstGeom prst="rect">
              <a:avLst/>
            </a:prstGeom>
          </p:spPr>
        </p:pic>
      </p:grpSp>
      <p:sp>
        <p:nvSpPr>
          <p:cNvPr id="112" name="Triangle 111">
            <a:extLst>
              <a:ext uri="{FF2B5EF4-FFF2-40B4-BE49-F238E27FC236}">
                <a16:creationId xmlns:a16="http://schemas.microsoft.com/office/drawing/2014/main" id="{B0145838-0A82-B608-313C-068C75564E0E}"/>
              </a:ext>
            </a:extLst>
          </p:cNvPr>
          <p:cNvSpPr/>
          <p:nvPr/>
        </p:nvSpPr>
        <p:spPr>
          <a:xfrm rot="5400000">
            <a:off x="-1506136" y="3857502"/>
            <a:ext cx="4002191" cy="398920"/>
          </a:xfrm>
          <a:prstGeom prst="triangle">
            <a:avLst>
              <a:gd name="adj" fmla="val 48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TextBox 11">
            <a:extLst>
              <a:ext uri="{FF2B5EF4-FFF2-40B4-BE49-F238E27FC236}">
                <a16:creationId xmlns:a16="http://schemas.microsoft.com/office/drawing/2014/main" id="{D0D37AA2-4349-36E5-0126-C3535F116849}"/>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14" name="TextBox 13">
            <a:extLst>
              <a:ext uri="{FF2B5EF4-FFF2-40B4-BE49-F238E27FC236}">
                <a16:creationId xmlns:a16="http://schemas.microsoft.com/office/drawing/2014/main" id="{20D606B9-2AAF-9D80-940B-E9CEA533F4AB}"/>
              </a:ext>
            </a:extLst>
          </p:cNvPr>
          <p:cNvSpPr txBox="1"/>
          <p:nvPr/>
        </p:nvSpPr>
        <p:spPr>
          <a:xfrm>
            <a:off x="5669286" y="6457890"/>
            <a:ext cx="1968058" cy="400110"/>
          </a:xfrm>
          <a:prstGeom prst="rect">
            <a:avLst/>
          </a:prstGeom>
          <a:noFill/>
        </p:spPr>
        <p:txBody>
          <a:bodyPr wrap="square">
            <a:spAutoFit/>
          </a:bodyPr>
          <a:lstStyle/>
          <a:p>
            <a:r>
              <a:rPr lang="en-CA" sz="2000" dirty="0">
                <a:solidFill>
                  <a:schemeClr val="accent1"/>
                </a:solidFill>
                <a:latin typeface="Avenir" panose="02000503020000020003" pitchFamily="2" charset="0"/>
              </a:rPr>
              <a:t>Room Network</a:t>
            </a:r>
          </a:p>
        </p:txBody>
      </p:sp>
      <p:grpSp>
        <p:nvGrpSpPr>
          <p:cNvPr id="127" name="Group 126">
            <a:extLst>
              <a:ext uri="{FF2B5EF4-FFF2-40B4-BE49-F238E27FC236}">
                <a16:creationId xmlns:a16="http://schemas.microsoft.com/office/drawing/2014/main" id="{5DA69196-0842-D668-12D4-17FC52F42954}"/>
              </a:ext>
            </a:extLst>
          </p:cNvPr>
          <p:cNvGrpSpPr/>
          <p:nvPr/>
        </p:nvGrpSpPr>
        <p:grpSpPr>
          <a:xfrm>
            <a:off x="949656" y="4169047"/>
            <a:ext cx="3571895" cy="1261877"/>
            <a:chOff x="9203302" y="2749889"/>
            <a:chExt cx="2944204" cy="1040127"/>
          </a:xfrm>
        </p:grpSpPr>
        <p:sp>
          <p:nvSpPr>
            <p:cNvPr id="114" name="Rounded Rectangle 113">
              <a:extLst>
                <a:ext uri="{FF2B5EF4-FFF2-40B4-BE49-F238E27FC236}">
                  <a16:creationId xmlns:a16="http://schemas.microsoft.com/office/drawing/2014/main" id="{CFEAD539-ADE9-9B04-2110-1414FE564485}"/>
                </a:ext>
              </a:extLst>
            </p:cNvPr>
            <p:cNvSpPr/>
            <p:nvPr/>
          </p:nvSpPr>
          <p:spPr>
            <a:xfrm rot="16200000">
              <a:off x="10155340" y="1797851"/>
              <a:ext cx="1040127"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TextBox 116">
              <a:extLst>
                <a:ext uri="{FF2B5EF4-FFF2-40B4-BE49-F238E27FC236}">
                  <a16:creationId xmlns:a16="http://schemas.microsoft.com/office/drawing/2014/main" id="{17997322-C625-E6CE-C788-82447ECCB438}"/>
                </a:ext>
              </a:extLst>
            </p:cNvPr>
            <p:cNvSpPr txBox="1"/>
            <p:nvPr/>
          </p:nvSpPr>
          <p:spPr>
            <a:xfrm>
              <a:off x="9367410" y="2789159"/>
              <a:ext cx="2619543" cy="684965"/>
            </a:xfrm>
            <a:prstGeom prst="rect">
              <a:avLst/>
            </a:prstGeom>
            <a:noFill/>
          </p:spPr>
          <p:txBody>
            <a:bodyPr wrap="square">
              <a:spAutoFit/>
            </a:bodyPr>
            <a:lstStyle/>
            <a:p>
              <a:pPr algn="ctr"/>
              <a:r>
                <a:rPr lang="en-CA" sz="2000">
                  <a:solidFill>
                    <a:schemeClr val="accent4"/>
                  </a:solidFill>
                  <a:latin typeface="Avenir Black" panose="02000503020000020003" pitchFamily="2" charset="0"/>
                </a:rPr>
                <a:t>Decrease Maintenance</a:t>
              </a:r>
            </a:p>
            <a:p>
              <a:pPr algn="ctr"/>
              <a:r>
                <a:rPr lang="en-CA" sz="2800" b="1">
                  <a:solidFill>
                    <a:schemeClr val="accent4"/>
                  </a:solidFill>
                  <a:latin typeface="Avenir Black" panose="02000503020000020003" pitchFamily="2" charset="0"/>
                </a:rPr>
                <a:t>Need and Costs</a:t>
              </a:r>
            </a:p>
          </p:txBody>
        </p:sp>
      </p:grpSp>
      <p:sp>
        <p:nvSpPr>
          <p:cNvPr id="24" name="TextBox 23">
            <a:extLst>
              <a:ext uri="{FF2B5EF4-FFF2-40B4-BE49-F238E27FC236}">
                <a16:creationId xmlns:a16="http://schemas.microsoft.com/office/drawing/2014/main" id="{F09A254B-673D-FC3D-2E7C-029C26B22D37}"/>
              </a:ext>
            </a:extLst>
          </p:cNvPr>
          <p:cNvSpPr txBox="1"/>
          <p:nvPr/>
        </p:nvSpPr>
        <p:spPr>
          <a:xfrm>
            <a:off x="2711197" y="6461794"/>
            <a:ext cx="2958089"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Mission &amp; Objectives</a:t>
            </a:r>
          </a:p>
        </p:txBody>
      </p:sp>
      <p:sp>
        <p:nvSpPr>
          <p:cNvPr id="134" name="Google Shape;202;g1f9b5822694_0_0">
            <a:extLst>
              <a:ext uri="{FF2B5EF4-FFF2-40B4-BE49-F238E27FC236}">
                <a16:creationId xmlns:a16="http://schemas.microsoft.com/office/drawing/2014/main" id="{55655701-E071-EC27-5196-0A3402AA632B}"/>
              </a:ext>
            </a:extLst>
          </p:cNvPr>
          <p:cNvSpPr txBox="1">
            <a:spLocks/>
          </p:cNvSpPr>
          <p:nvPr/>
        </p:nvSpPr>
        <p:spPr>
          <a:xfrm>
            <a:off x="4822864" y="1500646"/>
            <a:ext cx="3349224" cy="5019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pPr algn="ctr">
              <a:spcBef>
                <a:spcPts val="0"/>
              </a:spcBef>
              <a:buClr>
                <a:schemeClr val="dk1"/>
              </a:buClr>
              <a:buSzPct val="100000"/>
              <a:buFont typeface="Avenir"/>
              <a:buNone/>
            </a:pPr>
            <a:r>
              <a:rPr lang="en-US" sz="2000" dirty="0">
                <a:latin typeface="Avenir"/>
                <a:ea typeface="Avenir"/>
                <a:cs typeface="Avenir"/>
                <a:sym typeface="Avenir"/>
              </a:rPr>
              <a:t>OUTCOMES</a:t>
            </a:r>
            <a:endParaRPr lang="en-US" sz="2000" i="1" dirty="0">
              <a:latin typeface="Avenir"/>
              <a:ea typeface="Avenir"/>
              <a:cs typeface="Avenir"/>
              <a:sym typeface="Avenir"/>
            </a:endParaRPr>
          </a:p>
        </p:txBody>
      </p:sp>
      <p:sp>
        <p:nvSpPr>
          <p:cNvPr id="135" name="Title 6">
            <a:extLst>
              <a:ext uri="{FF2B5EF4-FFF2-40B4-BE49-F238E27FC236}">
                <a16:creationId xmlns:a16="http://schemas.microsoft.com/office/drawing/2014/main" id="{779FF258-68B2-5F29-40D3-B3228A5ACBFB}"/>
              </a:ext>
            </a:extLst>
          </p:cNvPr>
          <p:cNvSpPr txBox="1">
            <a:spLocks/>
          </p:cNvSpPr>
          <p:nvPr/>
        </p:nvSpPr>
        <p:spPr>
          <a:xfrm>
            <a:off x="-2778817"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r>
              <a:rPr lang="en-US" dirty="0"/>
              <a:t>Impact</a:t>
            </a:r>
          </a:p>
        </p:txBody>
      </p:sp>
      <p:grpSp>
        <p:nvGrpSpPr>
          <p:cNvPr id="5" name="Group 4">
            <a:extLst>
              <a:ext uri="{FF2B5EF4-FFF2-40B4-BE49-F238E27FC236}">
                <a16:creationId xmlns:a16="http://schemas.microsoft.com/office/drawing/2014/main" id="{DEC91678-2E4B-EE9F-0871-91E4E481E657}"/>
              </a:ext>
            </a:extLst>
          </p:cNvPr>
          <p:cNvGrpSpPr/>
          <p:nvPr/>
        </p:nvGrpSpPr>
        <p:grpSpPr>
          <a:xfrm>
            <a:off x="4711530" y="4162914"/>
            <a:ext cx="3571895" cy="1309524"/>
            <a:chOff x="9203301" y="2749890"/>
            <a:chExt cx="2944204" cy="1079401"/>
          </a:xfrm>
        </p:grpSpPr>
        <p:sp>
          <p:nvSpPr>
            <p:cNvPr id="13" name="Rounded Rectangle 12">
              <a:extLst>
                <a:ext uri="{FF2B5EF4-FFF2-40B4-BE49-F238E27FC236}">
                  <a16:creationId xmlns:a16="http://schemas.microsoft.com/office/drawing/2014/main" id="{3DDE6303-E078-F125-FD35-CBC490853551}"/>
                </a:ext>
              </a:extLst>
            </p:cNvPr>
            <p:cNvSpPr/>
            <p:nvPr/>
          </p:nvSpPr>
          <p:spPr>
            <a:xfrm rot="16200000">
              <a:off x="10155338" y="1797853"/>
              <a:ext cx="1040130"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CC387F48-E58E-6567-ED72-1300F5FCFEA5}"/>
                </a:ext>
              </a:extLst>
            </p:cNvPr>
            <p:cNvSpPr txBox="1"/>
            <p:nvPr/>
          </p:nvSpPr>
          <p:spPr>
            <a:xfrm>
              <a:off x="9367410" y="2789159"/>
              <a:ext cx="2619543" cy="1040132"/>
            </a:xfrm>
            <a:prstGeom prst="rect">
              <a:avLst/>
            </a:prstGeom>
            <a:noFill/>
          </p:spPr>
          <p:txBody>
            <a:bodyPr wrap="square">
              <a:spAutoFit/>
            </a:bodyPr>
            <a:lstStyle/>
            <a:p>
              <a:pPr algn="ctr"/>
              <a:r>
                <a:rPr lang="en-CA" sz="2000" b="1">
                  <a:solidFill>
                    <a:schemeClr val="accent4"/>
                  </a:solidFill>
                  <a:latin typeface="Avenir Black" panose="02000503020000020003" pitchFamily="2" charset="0"/>
                </a:rPr>
                <a:t>Minimize Number of </a:t>
              </a:r>
              <a:r>
                <a:rPr lang="en-CA" sz="2800" b="1">
                  <a:solidFill>
                    <a:schemeClr val="accent4"/>
                  </a:solidFill>
                  <a:latin typeface="Avenir Black" panose="02000503020000020003" pitchFamily="2" charset="0"/>
                </a:rPr>
                <a:t>Errors and Data Loss</a:t>
              </a:r>
            </a:p>
          </p:txBody>
        </p:sp>
      </p:grpSp>
      <p:grpSp>
        <p:nvGrpSpPr>
          <p:cNvPr id="28" name="Group 27">
            <a:extLst>
              <a:ext uri="{FF2B5EF4-FFF2-40B4-BE49-F238E27FC236}">
                <a16:creationId xmlns:a16="http://schemas.microsoft.com/office/drawing/2014/main" id="{753A8BA5-344D-4EA6-177C-C8388E6AD68D}"/>
              </a:ext>
            </a:extLst>
          </p:cNvPr>
          <p:cNvGrpSpPr/>
          <p:nvPr/>
        </p:nvGrpSpPr>
        <p:grpSpPr>
          <a:xfrm>
            <a:off x="8473404" y="4169045"/>
            <a:ext cx="3571895" cy="1325563"/>
            <a:chOff x="9203302" y="2749889"/>
            <a:chExt cx="2944204" cy="724235"/>
          </a:xfrm>
        </p:grpSpPr>
        <p:sp>
          <p:nvSpPr>
            <p:cNvPr id="29" name="Rounded Rectangle 28">
              <a:extLst>
                <a:ext uri="{FF2B5EF4-FFF2-40B4-BE49-F238E27FC236}">
                  <a16:creationId xmlns:a16="http://schemas.microsoft.com/office/drawing/2014/main" id="{03C7F815-85A0-B9E2-9AC1-2FD18B654349}"/>
                </a:ext>
              </a:extLst>
            </p:cNvPr>
            <p:cNvSpPr/>
            <p:nvPr/>
          </p:nvSpPr>
          <p:spPr>
            <a:xfrm rot="16200000">
              <a:off x="10313287" y="1639904"/>
              <a:ext cx="724233"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1414D7C3-6382-BD36-A766-5FB88B15A5F1}"/>
                </a:ext>
              </a:extLst>
            </p:cNvPr>
            <p:cNvSpPr txBox="1"/>
            <p:nvPr/>
          </p:nvSpPr>
          <p:spPr>
            <a:xfrm>
              <a:off x="9367410" y="2789159"/>
              <a:ext cx="2619543" cy="684965"/>
            </a:xfrm>
            <a:prstGeom prst="rect">
              <a:avLst/>
            </a:prstGeom>
            <a:noFill/>
          </p:spPr>
          <p:txBody>
            <a:bodyPr wrap="square">
              <a:spAutoFit/>
            </a:bodyPr>
            <a:lstStyle/>
            <a:p>
              <a:pPr algn="ctr"/>
              <a:r>
                <a:rPr lang="en-CA" sz="2000" b="1">
                  <a:solidFill>
                    <a:schemeClr val="accent4"/>
                  </a:solidFill>
                  <a:latin typeface="Avenir Black" panose="02000503020000020003" pitchFamily="2" charset="0"/>
                </a:rPr>
                <a:t>Scalability of </a:t>
              </a:r>
            </a:p>
            <a:p>
              <a:pPr algn="ctr"/>
              <a:r>
                <a:rPr lang="en-CA" sz="2800" b="1">
                  <a:solidFill>
                    <a:schemeClr val="accent4"/>
                  </a:solidFill>
                  <a:latin typeface="Avenir Black" panose="02000503020000020003" pitchFamily="2" charset="0"/>
                </a:rPr>
                <a:t>Article &amp; Rooms</a:t>
              </a:r>
            </a:p>
          </p:txBody>
        </p:sp>
      </p:grpSp>
      <p:sp>
        <p:nvSpPr>
          <p:cNvPr id="6" name="TextBox 5">
            <a:extLst>
              <a:ext uri="{FF2B5EF4-FFF2-40B4-BE49-F238E27FC236}">
                <a16:creationId xmlns:a16="http://schemas.microsoft.com/office/drawing/2014/main" id="{FF633570-1520-6A13-1D20-F11CDB4EB5B2}"/>
              </a:ext>
            </a:extLst>
          </p:cNvPr>
          <p:cNvSpPr txBox="1"/>
          <p:nvPr/>
        </p:nvSpPr>
        <p:spPr>
          <a:xfrm>
            <a:off x="9785587" y="646315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Key Takeaways</a:t>
            </a:r>
          </a:p>
        </p:txBody>
      </p:sp>
      <p:sp>
        <p:nvSpPr>
          <p:cNvPr id="8" name="TextBox 7">
            <a:extLst>
              <a:ext uri="{FF2B5EF4-FFF2-40B4-BE49-F238E27FC236}">
                <a16:creationId xmlns:a16="http://schemas.microsoft.com/office/drawing/2014/main" id="{5B89BBD2-9956-5C46-8957-1FDAD5A73EC2}"/>
              </a:ext>
            </a:extLst>
          </p:cNvPr>
          <p:cNvSpPr txBox="1"/>
          <p:nvPr/>
        </p:nvSpPr>
        <p:spPr>
          <a:xfrm>
            <a:off x="7822004" y="6459860"/>
            <a:ext cx="1788802" cy="400110"/>
          </a:xfrm>
          <a:prstGeom prst="rect">
            <a:avLst/>
          </a:prstGeom>
          <a:noFill/>
        </p:spPr>
        <p:txBody>
          <a:bodyPr wrap="square">
            <a:spAutoFit/>
          </a:bodyPr>
          <a:lstStyle/>
          <a:p>
            <a:r>
              <a:rPr lang="en-CA" sz="2000">
                <a:solidFill>
                  <a:schemeClr val="accent1"/>
                </a:solidFill>
                <a:latin typeface="Avenir" panose="02000503020000020003" pitchFamily="2" charset="0"/>
              </a:rPr>
              <a:t>Star Schema</a:t>
            </a:r>
          </a:p>
        </p:txBody>
      </p:sp>
      <p:pic>
        <p:nvPicPr>
          <p:cNvPr id="10" name="Graphic 9" descr="Single gear with solid fill">
            <a:extLst>
              <a:ext uri="{FF2B5EF4-FFF2-40B4-BE49-F238E27FC236}">
                <a16:creationId xmlns:a16="http://schemas.microsoft.com/office/drawing/2014/main" id="{0CF878D3-C00A-2FC0-2FA7-65E5B02372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4158" y="2078901"/>
            <a:ext cx="1982889" cy="1982889"/>
          </a:xfrm>
          <a:prstGeom prst="rect">
            <a:avLst/>
          </a:prstGeom>
        </p:spPr>
      </p:pic>
      <p:pic>
        <p:nvPicPr>
          <p:cNvPr id="33" name="Graphic 32" descr="Warning with solid fill">
            <a:extLst>
              <a:ext uri="{FF2B5EF4-FFF2-40B4-BE49-F238E27FC236}">
                <a16:creationId xmlns:a16="http://schemas.microsoft.com/office/drawing/2014/main" id="{37D36175-4506-731D-BBB4-4AFE25B0DB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06031" y="2078900"/>
            <a:ext cx="1982889" cy="1982889"/>
          </a:xfrm>
          <a:prstGeom prst="rect">
            <a:avLst/>
          </a:prstGeom>
        </p:spPr>
      </p:pic>
      <p:pic>
        <p:nvPicPr>
          <p:cNvPr id="35" name="Graphic 34" descr="Bar graph with upward trend with solid fill">
            <a:extLst>
              <a:ext uri="{FF2B5EF4-FFF2-40B4-BE49-F238E27FC236}">
                <a16:creationId xmlns:a16="http://schemas.microsoft.com/office/drawing/2014/main" id="{268C70E2-B8D9-305E-DF47-415397F882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67904" y="2074073"/>
            <a:ext cx="1982889" cy="1982889"/>
          </a:xfrm>
          <a:prstGeom prst="rect">
            <a:avLst/>
          </a:prstGeom>
        </p:spPr>
      </p:pic>
    </p:spTree>
    <p:extLst>
      <p:ext uri="{BB962C8B-B14F-4D97-AF65-F5344CB8AC3E}">
        <p14:creationId xmlns:p14="http://schemas.microsoft.com/office/powerpoint/2010/main" val="211443952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71BD53F-075F-86FA-C8BD-DDFB5867B163}"/>
              </a:ext>
            </a:extLst>
          </p:cNvPr>
          <p:cNvSpPr txBox="1">
            <a:spLocks/>
          </p:cNvSpPr>
          <p:nvPr/>
        </p:nvSpPr>
        <p:spPr>
          <a:xfrm>
            <a:off x="370014" y="2597836"/>
            <a:ext cx="3060975" cy="739425"/>
          </a:xfrm>
          <a:prstGeom prst="rect">
            <a:avLst/>
          </a:prstGeom>
          <a:solidFill>
            <a:schemeClr val="accent1">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1800" b="1">
                <a:solidFill>
                  <a:srgbClr val="0058AA"/>
                </a:solidFill>
                <a:latin typeface="Avenir Black" panose="02000503020000020003" pitchFamily="2" charset="0"/>
              </a:rPr>
              <a:t>What are the most popular rooms?</a:t>
            </a:r>
            <a:endParaRPr lang="en-US" sz="1800">
              <a:solidFill>
                <a:srgbClr val="0058AA"/>
              </a:solidFill>
            </a:endParaRPr>
          </a:p>
        </p:txBody>
      </p:sp>
      <p:sp>
        <p:nvSpPr>
          <p:cNvPr id="3" name="Content Placeholder 2">
            <a:extLst>
              <a:ext uri="{FF2B5EF4-FFF2-40B4-BE49-F238E27FC236}">
                <a16:creationId xmlns:a16="http://schemas.microsoft.com/office/drawing/2014/main" id="{2225333F-FBFC-14FB-0A0A-81D2998C5D13}"/>
              </a:ext>
            </a:extLst>
          </p:cNvPr>
          <p:cNvSpPr txBox="1">
            <a:spLocks/>
          </p:cNvSpPr>
          <p:nvPr/>
        </p:nvSpPr>
        <p:spPr>
          <a:xfrm>
            <a:off x="3922941" y="2597836"/>
            <a:ext cx="3060975" cy="739425"/>
          </a:xfrm>
          <a:prstGeom prst="rect">
            <a:avLst/>
          </a:prstGeom>
          <a:solidFill>
            <a:schemeClr val="accent4">
              <a:lumMod val="40000"/>
              <a:lumOff val="60000"/>
            </a:schemeClr>
          </a:solidFill>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1800" b="1">
                <a:solidFill>
                  <a:schemeClr val="accent1"/>
                </a:solidFill>
                <a:latin typeface="Avenir Black" panose="02000503020000020003" pitchFamily="2" charset="0"/>
              </a:rPr>
              <a:t>Which product lines generates the highest sales?</a:t>
            </a:r>
            <a:endParaRPr lang="en-CA" sz="1800">
              <a:solidFill>
                <a:schemeClr val="accent1"/>
              </a:solidFill>
              <a:latin typeface="Avenir"/>
            </a:endParaRPr>
          </a:p>
        </p:txBody>
      </p:sp>
      <p:sp>
        <p:nvSpPr>
          <p:cNvPr id="7" name="Title 6">
            <a:extLst>
              <a:ext uri="{FF2B5EF4-FFF2-40B4-BE49-F238E27FC236}">
                <a16:creationId xmlns:a16="http://schemas.microsoft.com/office/drawing/2014/main" id="{AEE67710-005A-8A6B-8FAC-181E8BF1580F}"/>
              </a:ext>
            </a:extLst>
          </p:cNvPr>
          <p:cNvSpPr>
            <a:spLocks noGrp="1"/>
          </p:cNvSpPr>
          <p:nvPr>
            <p:ph type="title"/>
          </p:nvPr>
        </p:nvSpPr>
        <p:spPr/>
        <p:txBody>
          <a:bodyPr/>
          <a:lstStyle/>
          <a:p>
            <a:r>
              <a:rPr lang="en-US" dirty="0"/>
              <a:t>Impact</a:t>
            </a:r>
          </a:p>
        </p:txBody>
      </p:sp>
      <p:graphicFrame>
        <p:nvGraphicFramePr>
          <p:cNvPr id="2" name="Table 1">
            <a:extLst>
              <a:ext uri="{FF2B5EF4-FFF2-40B4-BE49-F238E27FC236}">
                <a16:creationId xmlns:a16="http://schemas.microsoft.com/office/drawing/2014/main" id="{B1467873-A941-C849-AB78-F7D1AC370A66}"/>
              </a:ext>
            </a:extLst>
          </p:cNvPr>
          <p:cNvGraphicFramePr>
            <a:graphicFrameLocks noGrp="1"/>
          </p:cNvGraphicFramePr>
          <p:nvPr>
            <p:extLst>
              <p:ext uri="{D42A27DB-BD31-4B8C-83A1-F6EECF244321}">
                <p14:modId xmlns:p14="http://schemas.microsoft.com/office/powerpoint/2010/main" val="3522451699"/>
              </p:ext>
            </p:extLst>
          </p:nvPr>
        </p:nvGraphicFramePr>
        <p:xfrm>
          <a:off x="378071" y="3443571"/>
          <a:ext cx="3060976" cy="1670450"/>
        </p:xfrm>
        <a:graphic>
          <a:graphicData uri="http://schemas.openxmlformats.org/drawingml/2006/table">
            <a:tbl>
              <a:tblPr firstRow="1" bandRow="1">
                <a:tableStyleId>{5C22544A-7EE6-4342-B048-85BDC9FD1C3A}</a:tableStyleId>
              </a:tblPr>
              <a:tblGrid>
                <a:gridCol w="1530488">
                  <a:extLst>
                    <a:ext uri="{9D8B030D-6E8A-4147-A177-3AD203B41FA5}">
                      <a16:colId xmlns:a16="http://schemas.microsoft.com/office/drawing/2014/main" val="2299848203"/>
                    </a:ext>
                  </a:extLst>
                </a:gridCol>
                <a:gridCol w="1530488">
                  <a:extLst>
                    <a:ext uri="{9D8B030D-6E8A-4147-A177-3AD203B41FA5}">
                      <a16:colId xmlns:a16="http://schemas.microsoft.com/office/drawing/2014/main" val="2189785000"/>
                    </a:ext>
                  </a:extLst>
                </a:gridCol>
              </a:tblGrid>
              <a:tr h="334090">
                <a:tc>
                  <a:txBody>
                    <a:bodyPr/>
                    <a:lstStyle/>
                    <a:p>
                      <a:r>
                        <a:rPr lang="en-BR" sz="1400">
                          <a:solidFill>
                            <a:srgbClr val="0058AA"/>
                          </a:solidFill>
                        </a:rPr>
                        <a:t>Room Name</a:t>
                      </a:r>
                    </a:p>
                  </a:txBody>
                  <a:tcPr>
                    <a:solidFill>
                      <a:schemeClr val="accent1">
                        <a:lumMod val="20000"/>
                        <a:lumOff val="80000"/>
                      </a:schemeClr>
                    </a:solidFill>
                  </a:tcPr>
                </a:tc>
                <a:tc>
                  <a:txBody>
                    <a:bodyPr/>
                    <a:lstStyle/>
                    <a:p>
                      <a:r>
                        <a:rPr lang="en-BR" sz="1400">
                          <a:solidFill>
                            <a:srgbClr val="0058AA"/>
                          </a:solidFill>
                        </a:rPr>
                        <a:t>Number of Orders</a:t>
                      </a:r>
                    </a:p>
                  </a:txBody>
                  <a:tcPr>
                    <a:solidFill>
                      <a:schemeClr val="accent1">
                        <a:lumMod val="20000"/>
                        <a:lumOff val="80000"/>
                      </a:schemeClr>
                    </a:solidFill>
                  </a:tcPr>
                </a:tc>
                <a:extLst>
                  <a:ext uri="{0D108BD9-81ED-4DB2-BD59-A6C34878D82A}">
                    <a16:rowId xmlns:a16="http://schemas.microsoft.com/office/drawing/2014/main" val="2344502563"/>
                  </a:ext>
                </a:extLst>
              </a:tr>
              <a:tr h="334090">
                <a:tc>
                  <a:txBody>
                    <a:bodyPr/>
                    <a:lstStyle/>
                    <a:p>
                      <a:r>
                        <a:rPr lang="en-US" sz="1400"/>
                        <a:t>Tables </a:t>
                      </a:r>
                      <a:endParaRPr lang="en-BR" sz="1400"/>
                    </a:p>
                  </a:txBody>
                  <a:tcPr/>
                </a:tc>
                <a:tc>
                  <a:txBody>
                    <a:bodyPr/>
                    <a:lstStyle/>
                    <a:p>
                      <a:r>
                        <a:rPr lang="en-BR" sz="1400"/>
                        <a:t>3</a:t>
                      </a:r>
                    </a:p>
                  </a:txBody>
                  <a:tcPr/>
                </a:tc>
                <a:extLst>
                  <a:ext uri="{0D108BD9-81ED-4DB2-BD59-A6C34878D82A}">
                    <a16:rowId xmlns:a16="http://schemas.microsoft.com/office/drawing/2014/main" val="2565371825"/>
                  </a:ext>
                </a:extLst>
              </a:tr>
              <a:tr h="334090">
                <a:tc>
                  <a:txBody>
                    <a:bodyPr/>
                    <a:lstStyle/>
                    <a:p>
                      <a:r>
                        <a:rPr lang="en-US" sz="1400"/>
                        <a:t>Chairs</a:t>
                      </a:r>
                      <a:endParaRPr lang="en-BR" sz="1400"/>
                    </a:p>
                  </a:txBody>
                  <a:tcPr/>
                </a:tc>
                <a:tc>
                  <a:txBody>
                    <a:bodyPr/>
                    <a:lstStyle/>
                    <a:p>
                      <a:r>
                        <a:rPr lang="en-BR" sz="1400"/>
                        <a:t>2</a:t>
                      </a:r>
                    </a:p>
                  </a:txBody>
                  <a:tcPr/>
                </a:tc>
                <a:extLst>
                  <a:ext uri="{0D108BD9-81ED-4DB2-BD59-A6C34878D82A}">
                    <a16:rowId xmlns:a16="http://schemas.microsoft.com/office/drawing/2014/main" val="3164458767"/>
                  </a:ext>
                </a:extLst>
              </a:tr>
              <a:tr h="334090">
                <a:tc>
                  <a:txBody>
                    <a:bodyPr/>
                    <a:lstStyle/>
                    <a:p>
                      <a:r>
                        <a:rPr lang="en-US" sz="1400"/>
                        <a:t>Bedroom</a:t>
                      </a:r>
                      <a:endParaRPr lang="en-BR" sz="1400"/>
                    </a:p>
                  </a:txBody>
                  <a:tcPr/>
                </a:tc>
                <a:tc>
                  <a:txBody>
                    <a:bodyPr/>
                    <a:lstStyle/>
                    <a:p>
                      <a:r>
                        <a:rPr lang="en-BR" sz="1400"/>
                        <a:t>1</a:t>
                      </a:r>
                    </a:p>
                  </a:txBody>
                  <a:tcPr/>
                </a:tc>
                <a:extLst>
                  <a:ext uri="{0D108BD9-81ED-4DB2-BD59-A6C34878D82A}">
                    <a16:rowId xmlns:a16="http://schemas.microsoft.com/office/drawing/2014/main" val="2465471942"/>
                  </a:ext>
                </a:extLst>
              </a:tr>
              <a:tr h="334090">
                <a:tc>
                  <a:txBody>
                    <a:bodyPr/>
                    <a:lstStyle/>
                    <a:p>
                      <a:r>
                        <a:rPr lang="en-US" sz="1400"/>
                        <a:t>Dining sets</a:t>
                      </a:r>
                      <a:endParaRPr lang="en-BR" sz="1400"/>
                    </a:p>
                  </a:txBody>
                  <a:tcPr/>
                </a:tc>
                <a:tc>
                  <a:txBody>
                    <a:bodyPr/>
                    <a:lstStyle/>
                    <a:p>
                      <a:r>
                        <a:rPr lang="en-BR" sz="1400"/>
                        <a:t>1</a:t>
                      </a:r>
                    </a:p>
                  </a:txBody>
                  <a:tcPr/>
                </a:tc>
                <a:extLst>
                  <a:ext uri="{0D108BD9-81ED-4DB2-BD59-A6C34878D82A}">
                    <a16:rowId xmlns:a16="http://schemas.microsoft.com/office/drawing/2014/main" val="3214871301"/>
                  </a:ext>
                </a:extLst>
              </a:tr>
            </a:tbl>
          </a:graphicData>
        </a:graphic>
      </p:graphicFrame>
      <p:graphicFrame>
        <p:nvGraphicFramePr>
          <p:cNvPr id="4" name="Table 3">
            <a:extLst>
              <a:ext uri="{FF2B5EF4-FFF2-40B4-BE49-F238E27FC236}">
                <a16:creationId xmlns:a16="http://schemas.microsoft.com/office/drawing/2014/main" id="{EEF8E74B-DF34-A746-A74D-BCA826EE1A84}"/>
              </a:ext>
            </a:extLst>
          </p:cNvPr>
          <p:cNvGraphicFramePr>
            <a:graphicFrameLocks noGrp="1"/>
          </p:cNvGraphicFramePr>
          <p:nvPr>
            <p:extLst>
              <p:ext uri="{D42A27DB-BD31-4B8C-83A1-F6EECF244321}">
                <p14:modId xmlns:p14="http://schemas.microsoft.com/office/powerpoint/2010/main" val="3386413569"/>
              </p:ext>
            </p:extLst>
          </p:nvPr>
        </p:nvGraphicFramePr>
        <p:xfrm>
          <a:off x="3930997" y="3443571"/>
          <a:ext cx="3060976" cy="1402122"/>
        </p:xfrm>
        <a:graphic>
          <a:graphicData uri="http://schemas.openxmlformats.org/drawingml/2006/table">
            <a:tbl>
              <a:tblPr firstRow="1" bandRow="1">
                <a:tableStyleId>{00A15C55-8517-42AA-B614-E9B94910E393}</a:tableStyleId>
              </a:tblPr>
              <a:tblGrid>
                <a:gridCol w="1530488">
                  <a:extLst>
                    <a:ext uri="{9D8B030D-6E8A-4147-A177-3AD203B41FA5}">
                      <a16:colId xmlns:a16="http://schemas.microsoft.com/office/drawing/2014/main" val="3866259258"/>
                    </a:ext>
                  </a:extLst>
                </a:gridCol>
                <a:gridCol w="1530488">
                  <a:extLst>
                    <a:ext uri="{9D8B030D-6E8A-4147-A177-3AD203B41FA5}">
                      <a16:colId xmlns:a16="http://schemas.microsoft.com/office/drawing/2014/main" val="992649012"/>
                    </a:ext>
                  </a:extLst>
                </a:gridCol>
              </a:tblGrid>
              <a:tr h="467374">
                <a:tc>
                  <a:txBody>
                    <a:bodyPr/>
                    <a:lstStyle/>
                    <a:p>
                      <a:r>
                        <a:rPr lang="en-BR" sz="1600">
                          <a:solidFill>
                            <a:srgbClr val="0058AA"/>
                          </a:solidFill>
                        </a:rPr>
                        <a:t>Product Line</a:t>
                      </a:r>
                    </a:p>
                  </a:txBody>
                  <a:tcPr>
                    <a:solidFill>
                      <a:schemeClr val="accent4">
                        <a:lumMod val="40000"/>
                        <a:lumOff val="60000"/>
                      </a:schemeClr>
                    </a:solidFill>
                  </a:tcPr>
                </a:tc>
                <a:tc>
                  <a:txBody>
                    <a:bodyPr/>
                    <a:lstStyle/>
                    <a:p>
                      <a:r>
                        <a:rPr lang="en-BR" sz="1600">
                          <a:solidFill>
                            <a:srgbClr val="0058AA"/>
                          </a:solidFill>
                        </a:rPr>
                        <a:t>Total Sales</a:t>
                      </a:r>
                    </a:p>
                  </a:txBody>
                  <a:tcPr>
                    <a:solidFill>
                      <a:schemeClr val="accent4">
                        <a:lumMod val="40000"/>
                        <a:lumOff val="60000"/>
                      </a:schemeClr>
                    </a:solidFill>
                  </a:tcPr>
                </a:tc>
                <a:extLst>
                  <a:ext uri="{0D108BD9-81ED-4DB2-BD59-A6C34878D82A}">
                    <a16:rowId xmlns:a16="http://schemas.microsoft.com/office/drawing/2014/main" val="3319990771"/>
                  </a:ext>
                </a:extLst>
              </a:tr>
              <a:tr h="467374">
                <a:tc>
                  <a:txBody>
                    <a:bodyPr/>
                    <a:lstStyle/>
                    <a:p>
                      <a:r>
                        <a:rPr lang="en-US" sz="1600"/>
                        <a:t>Table</a:t>
                      </a:r>
                      <a:endParaRPr lang="en-BR" sz="1600"/>
                    </a:p>
                  </a:txBody>
                  <a:tcPr/>
                </a:tc>
                <a:tc>
                  <a:txBody>
                    <a:bodyPr/>
                    <a:lstStyle/>
                    <a:p>
                      <a:r>
                        <a:rPr lang="en-BR" sz="1600"/>
                        <a:t>17,265.97</a:t>
                      </a:r>
                    </a:p>
                  </a:txBody>
                  <a:tcPr/>
                </a:tc>
                <a:extLst>
                  <a:ext uri="{0D108BD9-81ED-4DB2-BD59-A6C34878D82A}">
                    <a16:rowId xmlns:a16="http://schemas.microsoft.com/office/drawing/2014/main" val="2940740093"/>
                  </a:ext>
                </a:extLst>
              </a:tr>
              <a:tr h="467374">
                <a:tc>
                  <a:txBody>
                    <a:bodyPr/>
                    <a:lstStyle/>
                    <a:p>
                      <a:r>
                        <a:rPr lang="en-US" sz="1600"/>
                        <a:t>Chair</a:t>
                      </a:r>
                      <a:endParaRPr lang="en-BR" sz="1600"/>
                    </a:p>
                  </a:txBody>
                  <a:tcPr/>
                </a:tc>
                <a:tc>
                  <a:txBody>
                    <a:bodyPr/>
                    <a:lstStyle/>
                    <a:p>
                      <a:r>
                        <a:rPr lang="en-BR" sz="1600"/>
                        <a:t>2,260.98</a:t>
                      </a:r>
                    </a:p>
                  </a:txBody>
                  <a:tcPr/>
                </a:tc>
                <a:extLst>
                  <a:ext uri="{0D108BD9-81ED-4DB2-BD59-A6C34878D82A}">
                    <a16:rowId xmlns:a16="http://schemas.microsoft.com/office/drawing/2014/main" val="3183818012"/>
                  </a:ext>
                </a:extLst>
              </a:tr>
            </a:tbl>
          </a:graphicData>
        </a:graphic>
      </p:graphicFrame>
      <p:sp>
        <p:nvSpPr>
          <p:cNvPr id="12" name="Content Placeholder 2">
            <a:extLst>
              <a:ext uri="{FF2B5EF4-FFF2-40B4-BE49-F238E27FC236}">
                <a16:creationId xmlns:a16="http://schemas.microsoft.com/office/drawing/2014/main" id="{46C776EE-3DD0-C54F-9B09-4BFBEE3B91F1}"/>
              </a:ext>
            </a:extLst>
          </p:cNvPr>
          <p:cNvSpPr txBox="1">
            <a:spLocks/>
          </p:cNvSpPr>
          <p:nvPr/>
        </p:nvSpPr>
        <p:spPr>
          <a:xfrm>
            <a:off x="927690" y="5636555"/>
            <a:ext cx="10336620" cy="499730"/>
          </a:xfrm>
          <a:prstGeom prst="rect">
            <a:avLst/>
          </a:prstGeom>
          <a:solidFill>
            <a:schemeClr val="accent4">
              <a:lumMod val="60000"/>
              <a:lumOff val="40000"/>
            </a:schemeClr>
          </a:solidFill>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b="1">
                <a:solidFill>
                  <a:schemeClr val="accent1"/>
                </a:solidFill>
                <a:latin typeface="Avenir Black" panose="02000503020000020003" pitchFamily="2" charset="0"/>
              </a:rPr>
              <a:t>Gather insights and facilitate operations while making educated, data-driven strategic decisions</a:t>
            </a:r>
            <a:endParaRPr lang="en-CA" sz="2400">
              <a:solidFill>
                <a:schemeClr val="accent1"/>
              </a:solidFill>
              <a:latin typeface="Avenir"/>
            </a:endParaRPr>
          </a:p>
        </p:txBody>
      </p:sp>
      <p:cxnSp>
        <p:nvCxnSpPr>
          <p:cNvPr id="6" name="Straight Connector 5">
            <a:extLst>
              <a:ext uri="{FF2B5EF4-FFF2-40B4-BE49-F238E27FC236}">
                <a16:creationId xmlns:a16="http://schemas.microsoft.com/office/drawing/2014/main" id="{3C021AFB-EA13-0F4F-B57F-D95FCCDE0831}"/>
              </a:ext>
            </a:extLst>
          </p:cNvPr>
          <p:cNvCxnSpPr/>
          <p:nvPr/>
        </p:nvCxnSpPr>
        <p:spPr>
          <a:xfrm>
            <a:off x="7372350" y="1626585"/>
            <a:ext cx="0" cy="368836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riangle 13">
            <a:extLst>
              <a:ext uri="{FF2B5EF4-FFF2-40B4-BE49-F238E27FC236}">
                <a16:creationId xmlns:a16="http://schemas.microsoft.com/office/drawing/2014/main" id="{CB4398C9-1367-2E4D-80DE-A01C376C5B66}"/>
              </a:ext>
            </a:extLst>
          </p:cNvPr>
          <p:cNvSpPr/>
          <p:nvPr/>
        </p:nvSpPr>
        <p:spPr>
          <a:xfrm rot="5400000">
            <a:off x="583469" y="943215"/>
            <a:ext cx="400109" cy="169381"/>
          </a:xfrm>
          <a:prstGeom prst="triangle">
            <a:avLst>
              <a:gd name="adj" fmla="val 48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B2E0354-1DE0-F64D-BFB2-59C166D48793}"/>
              </a:ext>
            </a:extLst>
          </p:cNvPr>
          <p:cNvGrpSpPr/>
          <p:nvPr/>
        </p:nvGrpSpPr>
        <p:grpSpPr>
          <a:xfrm>
            <a:off x="80749" y="729866"/>
            <a:ext cx="571807" cy="571807"/>
            <a:chOff x="1303055" y="1924857"/>
            <a:chExt cx="2135848" cy="2135848"/>
          </a:xfrm>
        </p:grpSpPr>
        <p:sp>
          <p:nvSpPr>
            <p:cNvPr id="16" name="Oval 15">
              <a:extLst>
                <a:ext uri="{FF2B5EF4-FFF2-40B4-BE49-F238E27FC236}">
                  <a16:creationId xmlns:a16="http://schemas.microsoft.com/office/drawing/2014/main" id="{CA63593E-9495-6E42-A2C5-16634BD44783}"/>
                </a:ext>
              </a:extLst>
            </p:cNvPr>
            <p:cNvSpPr/>
            <p:nvPr/>
          </p:nvSpPr>
          <p:spPr>
            <a:xfrm>
              <a:off x="1303055" y="1924857"/>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Flying Money with solid fill">
              <a:extLst>
                <a:ext uri="{FF2B5EF4-FFF2-40B4-BE49-F238E27FC236}">
                  <a16:creationId xmlns:a16="http://schemas.microsoft.com/office/drawing/2014/main" id="{FD328ADC-1DC8-F145-89C2-84F709C464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8415" y="2230218"/>
              <a:ext cx="1525125" cy="1525125"/>
            </a:xfrm>
            <a:prstGeom prst="rect">
              <a:avLst/>
            </a:prstGeom>
          </p:spPr>
        </p:pic>
      </p:grpSp>
      <p:sp>
        <p:nvSpPr>
          <p:cNvPr id="18" name="Content Placeholder 2">
            <a:extLst>
              <a:ext uri="{FF2B5EF4-FFF2-40B4-BE49-F238E27FC236}">
                <a16:creationId xmlns:a16="http://schemas.microsoft.com/office/drawing/2014/main" id="{CAAF8E6A-5CDC-5A42-BB72-486F48328E6B}"/>
              </a:ext>
            </a:extLst>
          </p:cNvPr>
          <p:cNvSpPr txBox="1">
            <a:spLocks/>
          </p:cNvSpPr>
          <p:nvPr/>
        </p:nvSpPr>
        <p:spPr>
          <a:xfrm>
            <a:off x="7903914" y="1627339"/>
            <a:ext cx="3919545" cy="499731"/>
          </a:xfrm>
          <a:prstGeom prst="rect">
            <a:avLst/>
          </a:prstGeom>
          <a:solidFill>
            <a:srgbClr val="0058AA"/>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1800" b="1">
                <a:solidFill>
                  <a:schemeClr val="accent4"/>
                </a:solidFill>
                <a:latin typeface="Avenir Black" panose="02000503020000020003" pitchFamily="2" charset="0"/>
              </a:rPr>
              <a:t>User’s Supported Functionalities</a:t>
            </a:r>
            <a:endParaRPr lang="en-CA" sz="1800">
              <a:solidFill>
                <a:schemeClr val="accent4"/>
              </a:solidFill>
              <a:latin typeface="Avenir"/>
            </a:endParaRPr>
          </a:p>
        </p:txBody>
      </p:sp>
      <p:sp>
        <p:nvSpPr>
          <p:cNvPr id="19" name="Content Placeholder 2">
            <a:extLst>
              <a:ext uri="{FF2B5EF4-FFF2-40B4-BE49-F238E27FC236}">
                <a16:creationId xmlns:a16="http://schemas.microsoft.com/office/drawing/2014/main" id="{2AECC8F4-6E54-A142-AE75-6D72D1A629B2}"/>
              </a:ext>
            </a:extLst>
          </p:cNvPr>
          <p:cNvSpPr txBox="1">
            <a:spLocks/>
          </p:cNvSpPr>
          <p:nvPr/>
        </p:nvSpPr>
        <p:spPr>
          <a:xfrm>
            <a:off x="7903902" y="2595270"/>
            <a:ext cx="1788434" cy="739425"/>
          </a:xfrm>
          <a:prstGeom prst="rect">
            <a:avLst/>
          </a:prstGeom>
          <a:solidFill>
            <a:schemeClr val="accent1">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1800" b="1">
                <a:solidFill>
                  <a:schemeClr val="accent1"/>
                </a:solidFill>
                <a:latin typeface="Avenir Black" panose="02000503020000020003" pitchFamily="2" charset="0"/>
              </a:rPr>
              <a:t>Product Filtering</a:t>
            </a:r>
            <a:endParaRPr lang="en-CA" sz="1800">
              <a:solidFill>
                <a:schemeClr val="accent1"/>
              </a:solidFill>
              <a:latin typeface="Avenir"/>
            </a:endParaRPr>
          </a:p>
        </p:txBody>
      </p:sp>
      <p:sp>
        <p:nvSpPr>
          <p:cNvPr id="20" name="Content Placeholder 2">
            <a:extLst>
              <a:ext uri="{FF2B5EF4-FFF2-40B4-BE49-F238E27FC236}">
                <a16:creationId xmlns:a16="http://schemas.microsoft.com/office/drawing/2014/main" id="{2647F71E-9BD5-8646-9DAF-870F051E62B6}"/>
              </a:ext>
            </a:extLst>
          </p:cNvPr>
          <p:cNvSpPr txBox="1">
            <a:spLocks/>
          </p:cNvSpPr>
          <p:nvPr/>
        </p:nvSpPr>
        <p:spPr>
          <a:xfrm>
            <a:off x="7903901" y="3555283"/>
            <a:ext cx="1788434" cy="739425"/>
          </a:xfrm>
          <a:prstGeom prst="rect">
            <a:avLst/>
          </a:prstGeom>
          <a:solidFill>
            <a:schemeClr val="accent1">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1800" b="1">
                <a:solidFill>
                  <a:schemeClr val="accent1"/>
                </a:solidFill>
                <a:latin typeface="Avenir Black" panose="02000503020000020003" pitchFamily="2" charset="0"/>
              </a:rPr>
              <a:t>Order Tracking</a:t>
            </a:r>
            <a:endParaRPr lang="en-CA" sz="1800">
              <a:solidFill>
                <a:schemeClr val="accent1"/>
              </a:solidFill>
              <a:latin typeface="Avenir"/>
            </a:endParaRPr>
          </a:p>
        </p:txBody>
      </p:sp>
      <p:sp>
        <p:nvSpPr>
          <p:cNvPr id="21" name="Content Placeholder 2">
            <a:extLst>
              <a:ext uri="{FF2B5EF4-FFF2-40B4-BE49-F238E27FC236}">
                <a16:creationId xmlns:a16="http://schemas.microsoft.com/office/drawing/2014/main" id="{8991F81E-B6FC-E74B-9447-6CAA9E8AAF69}"/>
              </a:ext>
            </a:extLst>
          </p:cNvPr>
          <p:cNvSpPr txBox="1">
            <a:spLocks/>
          </p:cNvSpPr>
          <p:nvPr/>
        </p:nvSpPr>
        <p:spPr>
          <a:xfrm>
            <a:off x="10035012" y="2595269"/>
            <a:ext cx="1788434" cy="739425"/>
          </a:xfrm>
          <a:prstGeom prst="rect">
            <a:avLst/>
          </a:prstGeom>
          <a:solidFill>
            <a:schemeClr val="accent4">
              <a:lumMod val="40000"/>
              <a:lumOff val="6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1800" b="1">
                <a:solidFill>
                  <a:srgbClr val="0058AA"/>
                </a:solidFill>
                <a:latin typeface="Avenir Black" panose="02000503020000020003" pitchFamily="2" charset="0"/>
              </a:rPr>
              <a:t>Order Cancelling</a:t>
            </a:r>
            <a:endParaRPr lang="en-CA" sz="1800">
              <a:solidFill>
                <a:srgbClr val="0058AA"/>
              </a:solidFill>
              <a:latin typeface="Avenir"/>
            </a:endParaRPr>
          </a:p>
        </p:txBody>
      </p:sp>
      <p:sp>
        <p:nvSpPr>
          <p:cNvPr id="23" name="Content Placeholder 2">
            <a:extLst>
              <a:ext uri="{FF2B5EF4-FFF2-40B4-BE49-F238E27FC236}">
                <a16:creationId xmlns:a16="http://schemas.microsoft.com/office/drawing/2014/main" id="{0FA098F2-1BD8-6C49-9469-3163F382E404}"/>
              </a:ext>
            </a:extLst>
          </p:cNvPr>
          <p:cNvSpPr txBox="1">
            <a:spLocks/>
          </p:cNvSpPr>
          <p:nvPr/>
        </p:nvSpPr>
        <p:spPr>
          <a:xfrm>
            <a:off x="10035025" y="3555283"/>
            <a:ext cx="1788434" cy="739425"/>
          </a:xfrm>
          <a:prstGeom prst="rect">
            <a:avLst/>
          </a:prstGeom>
          <a:solidFill>
            <a:schemeClr val="accent4">
              <a:lumMod val="40000"/>
              <a:lumOff val="6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1800" b="1">
                <a:solidFill>
                  <a:srgbClr val="0058AA"/>
                </a:solidFill>
                <a:latin typeface="Avenir Black" panose="02000503020000020003" pitchFamily="2" charset="0"/>
              </a:rPr>
              <a:t>Order Placement</a:t>
            </a:r>
            <a:endParaRPr lang="en-CA" sz="1800">
              <a:solidFill>
                <a:srgbClr val="0058AA"/>
              </a:solidFill>
              <a:latin typeface="Avenir"/>
            </a:endParaRPr>
          </a:p>
        </p:txBody>
      </p:sp>
      <p:sp>
        <p:nvSpPr>
          <p:cNvPr id="25" name="Content Placeholder 2">
            <a:extLst>
              <a:ext uri="{FF2B5EF4-FFF2-40B4-BE49-F238E27FC236}">
                <a16:creationId xmlns:a16="http://schemas.microsoft.com/office/drawing/2014/main" id="{ED2BBA1B-96D9-9D44-8219-B345F1E573C6}"/>
              </a:ext>
            </a:extLst>
          </p:cNvPr>
          <p:cNvSpPr txBox="1">
            <a:spLocks/>
          </p:cNvSpPr>
          <p:nvPr/>
        </p:nvSpPr>
        <p:spPr>
          <a:xfrm>
            <a:off x="370014" y="1627339"/>
            <a:ext cx="6613899" cy="499730"/>
          </a:xfrm>
          <a:prstGeom prst="rect">
            <a:avLst/>
          </a:prstGeom>
          <a:solidFill>
            <a:srgbClr val="0058AA"/>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1800" b="1">
                <a:solidFill>
                  <a:srgbClr val="FAD812"/>
                </a:solidFill>
                <a:latin typeface="Avenir Black" panose="02000503020000020003" pitchFamily="2" charset="0"/>
              </a:rPr>
              <a:t>Strategic Insights</a:t>
            </a:r>
            <a:endParaRPr lang="en-CA" sz="1800">
              <a:solidFill>
                <a:srgbClr val="FAD812"/>
              </a:solidFill>
              <a:latin typeface="Avenir"/>
            </a:endParaRPr>
          </a:p>
        </p:txBody>
      </p:sp>
      <p:sp>
        <p:nvSpPr>
          <p:cNvPr id="5" name="TextBox 4">
            <a:extLst>
              <a:ext uri="{FF2B5EF4-FFF2-40B4-BE49-F238E27FC236}">
                <a16:creationId xmlns:a16="http://schemas.microsoft.com/office/drawing/2014/main" id="{1A16603D-CA93-6DEA-D568-FBE5E5B8B368}"/>
              </a:ext>
            </a:extLst>
          </p:cNvPr>
          <p:cNvSpPr txBox="1"/>
          <p:nvPr/>
        </p:nvSpPr>
        <p:spPr>
          <a:xfrm>
            <a:off x="116587" y="6457890"/>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Problem Overview</a:t>
            </a:r>
          </a:p>
        </p:txBody>
      </p:sp>
      <p:sp>
        <p:nvSpPr>
          <p:cNvPr id="8" name="TextBox 7">
            <a:extLst>
              <a:ext uri="{FF2B5EF4-FFF2-40B4-BE49-F238E27FC236}">
                <a16:creationId xmlns:a16="http://schemas.microsoft.com/office/drawing/2014/main" id="{DF2C8A7E-F70C-8FBF-80FE-AFD2642E3070}"/>
              </a:ext>
            </a:extLst>
          </p:cNvPr>
          <p:cNvSpPr txBox="1"/>
          <p:nvPr/>
        </p:nvSpPr>
        <p:spPr>
          <a:xfrm>
            <a:off x="2711197" y="6461794"/>
            <a:ext cx="2958089" cy="400110"/>
          </a:xfrm>
          <a:prstGeom prst="rect">
            <a:avLst/>
          </a:prstGeom>
          <a:noFill/>
        </p:spPr>
        <p:txBody>
          <a:bodyPr wrap="square">
            <a:spAutoFit/>
          </a:bodyPr>
          <a:lstStyle/>
          <a:p>
            <a:r>
              <a:rPr lang="en-CA" sz="2000" b="1">
                <a:solidFill>
                  <a:schemeClr val="accent1"/>
                </a:solidFill>
                <a:latin typeface="Avenir Black" panose="02000503020000020003" pitchFamily="2" charset="0"/>
              </a:rPr>
              <a:t>Mission &amp; Objectives</a:t>
            </a:r>
          </a:p>
        </p:txBody>
      </p:sp>
      <p:sp>
        <p:nvSpPr>
          <p:cNvPr id="9" name="TextBox 8">
            <a:extLst>
              <a:ext uri="{FF2B5EF4-FFF2-40B4-BE49-F238E27FC236}">
                <a16:creationId xmlns:a16="http://schemas.microsoft.com/office/drawing/2014/main" id="{8D9EA890-B010-6862-C676-8CFC415EACDA}"/>
              </a:ext>
            </a:extLst>
          </p:cNvPr>
          <p:cNvSpPr txBox="1"/>
          <p:nvPr/>
        </p:nvSpPr>
        <p:spPr>
          <a:xfrm>
            <a:off x="5669286" y="6457890"/>
            <a:ext cx="1968058" cy="400110"/>
          </a:xfrm>
          <a:prstGeom prst="rect">
            <a:avLst/>
          </a:prstGeom>
          <a:noFill/>
        </p:spPr>
        <p:txBody>
          <a:bodyPr wrap="square">
            <a:spAutoFit/>
          </a:bodyPr>
          <a:lstStyle/>
          <a:p>
            <a:r>
              <a:rPr lang="en-CA" sz="2000">
                <a:solidFill>
                  <a:schemeClr val="accent1"/>
                </a:solidFill>
                <a:latin typeface="Avenir" panose="02000503020000020003" pitchFamily="2" charset="0"/>
              </a:rPr>
              <a:t>Room Network</a:t>
            </a:r>
          </a:p>
        </p:txBody>
      </p:sp>
      <p:grpSp>
        <p:nvGrpSpPr>
          <p:cNvPr id="26" name="Group 25">
            <a:extLst>
              <a:ext uri="{FF2B5EF4-FFF2-40B4-BE49-F238E27FC236}">
                <a16:creationId xmlns:a16="http://schemas.microsoft.com/office/drawing/2014/main" id="{15B9F8CE-7EB7-8F9E-B57F-8A0FC21425FA}"/>
              </a:ext>
            </a:extLst>
          </p:cNvPr>
          <p:cNvGrpSpPr/>
          <p:nvPr/>
        </p:nvGrpSpPr>
        <p:grpSpPr>
          <a:xfrm>
            <a:off x="-989212" y="1493109"/>
            <a:ext cx="585792" cy="585792"/>
            <a:chOff x="5128642" y="1968982"/>
            <a:chExt cx="2135848" cy="2135848"/>
          </a:xfrm>
        </p:grpSpPr>
        <p:sp>
          <p:nvSpPr>
            <p:cNvPr id="27" name="Oval 26">
              <a:extLst>
                <a:ext uri="{FF2B5EF4-FFF2-40B4-BE49-F238E27FC236}">
                  <a16:creationId xmlns:a16="http://schemas.microsoft.com/office/drawing/2014/main" id="{F3D0ADA9-AEFB-752F-63FA-E96D0E94D052}"/>
                </a:ext>
              </a:extLst>
            </p:cNvPr>
            <p:cNvSpPr/>
            <p:nvPr/>
          </p:nvSpPr>
          <p:spPr>
            <a:xfrm>
              <a:off x="5128642"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Marketing with solid fill">
              <a:extLst>
                <a:ext uri="{FF2B5EF4-FFF2-40B4-BE49-F238E27FC236}">
                  <a16:creationId xmlns:a16="http://schemas.microsoft.com/office/drawing/2014/main" id="{27DE5CBF-2EF8-4758-CFC5-9602431449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1763" y="2239759"/>
              <a:ext cx="1594293" cy="1594293"/>
            </a:xfrm>
            <a:prstGeom prst="rect">
              <a:avLst/>
            </a:prstGeom>
          </p:spPr>
        </p:pic>
      </p:grpSp>
      <p:grpSp>
        <p:nvGrpSpPr>
          <p:cNvPr id="29" name="Group 28">
            <a:extLst>
              <a:ext uri="{FF2B5EF4-FFF2-40B4-BE49-F238E27FC236}">
                <a16:creationId xmlns:a16="http://schemas.microsoft.com/office/drawing/2014/main" id="{863949CC-C72A-C9AB-54CC-F94C67711B63}"/>
              </a:ext>
            </a:extLst>
          </p:cNvPr>
          <p:cNvGrpSpPr/>
          <p:nvPr/>
        </p:nvGrpSpPr>
        <p:grpSpPr>
          <a:xfrm>
            <a:off x="-968251" y="731650"/>
            <a:ext cx="592510" cy="592510"/>
            <a:chOff x="8954229" y="1968982"/>
            <a:chExt cx="2135848" cy="2135848"/>
          </a:xfrm>
        </p:grpSpPr>
        <p:sp>
          <p:nvSpPr>
            <p:cNvPr id="30" name="Oval 29">
              <a:extLst>
                <a:ext uri="{FF2B5EF4-FFF2-40B4-BE49-F238E27FC236}">
                  <a16:creationId xmlns:a16="http://schemas.microsoft.com/office/drawing/2014/main" id="{2B02D823-831C-F16B-D54A-66C5416DFDE8}"/>
                </a:ext>
              </a:extLst>
            </p:cNvPr>
            <p:cNvSpPr/>
            <p:nvPr/>
          </p:nvSpPr>
          <p:spPr>
            <a:xfrm>
              <a:off x="8954229" y="1968982"/>
              <a:ext cx="2135848" cy="2135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Couch with solid fill">
              <a:extLst>
                <a:ext uri="{FF2B5EF4-FFF2-40B4-BE49-F238E27FC236}">
                  <a16:creationId xmlns:a16="http://schemas.microsoft.com/office/drawing/2014/main" id="{3F963229-A849-61D4-3541-7CB11F548B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9999" y="2264752"/>
              <a:ext cx="1544305" cy="1544305"/>
            </a:xfrm>
            <a:prstGeom prst="rect">
              <a:avLst/>
            </a:prstGeom>
          </p:spPr>
        </p:pic>
      </p:grpSp>
      <p:sp>
        <p:nvSpPr>
          <p:cNvPr id="32" name="TextBox 31">
            <a:extLst>
              <a:ext uri="{FF2B5EF4-FFF2-40B4-BE49-F238E27FC236}">
                <a16:creationId xmlns:a16="http://schemas.microsoft.com/office/drawing/2014/main" id="{5BBCE274-783D-3927-36FE-41E2B2461448}"/>
              </a:ext>
            </a:extLst>
          </p:cNvPr>
          <p:cNvSpPr txBox="1"/>
          <p:nvPr/>
        </p:nvSpPr>
        <p:spPr>
          <a:xfrm>
            <a:off x="13249103" y="5132010"/>
            <a:ext cx="3997296" cy="1200329"/>
          </a:xfrm>
          <a:prstGeom prst="rect">
            <a:avLst/>
          </a:prstGeom>
          <a:noFill/>
        </p:spPr>
        <p:txBody>
          <a:bodyPr wrap="square" rtlCol="0">
            <a:spAutoFit/>
          </a:bodyPr>
          <a:lstStyle/>
          <a:p>
            <a:pPr algn="ctr"/>
            <a:r>
              <a:rPr lang="en-CA" b="1" dirty="0"/>
              <a:t>Use of Subtype/Supertype in Article Types</a:t>
            </a:r>
          </a:p>
          <a:p>
            <a:pPr marL="285750" indent="-285750">
              <a:buFont typeface="Arial" panose="020B0604020202020204" pitchFamily="34" charset="0"/>
              <a:buChar char="•"/>
            </a:pPr>
            <a:r>
              <a:rPr lang="en-CA" dirty="0"/>
              <a:t>Extra flexibility with the Articles</a:t>
            </a:r>
          </a:p>
          <a:p>
            <a:pPr marL="285750" indent="-285750">
              <a:buFont typeface="Arial" panose="020B0604020202020204" pitchFamily="34" charset="0"/>
              <a:buChar char="•"/>
            </a:pPr>
            <a:r>
              <a:rPr lang="en-CA" dirty="0"/>
              <a:t>Removal of Null Values </a:t>
            </a:r>
          </a:p>
        </p:txBody>
      </p:sp>
      <p:sp>
        <p:nvSpPr>
          <p:cNvPr id="33" name="Rounded Rectangle 32">
            <a:extLst>
              <a:ext uri="{FF2B5EF4-FFF2-40B4-BE49-F238E27FC236}">
                <a16:creationId xmlns:a16="http://schemas.microsoft.com/office/drawing/2014/main" id="{9458196D-B38C-8A3A-24D8-EA72F0B07BB5}"/>
              </a:ext>
            </a:extLst>
          </p:cNvPr>
          <p:cNvSpPr/>
          <p:nvPr/>
        </p:nvSpPr>
        <p:spPr>
          <a:xfrm>
            <a:off x="13215302" y="2027303"/>
            <a:ext cx="4098765" cy="2216993"/>
          </a:xfrm>
          <a:prstGeom prst="roundRect">
            <a:avLst>
              <a:gd name="adj" fmla="val 1792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Rounded Rectangle 33">
            <a:extLst>
              <a:ext uri="{FF2B5EF4-FFF2-40B4-BE49-F238E27FC236}">
                <a16:creationId xmlns:a16="http://schemas.microsoft.com/office/drawing/2014/main" id="{3E622EF2-CC95-4E8F-1BBD-7B190C01E7D4}"/>
              </a:ext>
            </a:extLst>
          </p:cNvPr>
          <p:cNvSpPr/>
          <p:nvPr/>
        </p:nvSpPr>
        <p:spPr>
          <a:xfrm>
            <a:off x="13249170" y="2031207"/>
            <a:ext cx="4064898" cy="718683"/>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5B11DD0A-E1A2-EF28-560C-81C3E7886A92}"/>
              </a:ext>
            </a:extLst>
          </p:cNvPr>
          <p:cNvSpPr txBox="1"/>
          <p:nvPr/>
        </p:nvSpPr>
        <p:spPr>
          <a:xfrm>
            <a:off x="13389722" y="2163039"/>
            <a:ext cx="3723467" cy="461665"/>
          </a:xfrm>
          <a:prstGeom prst="rect">
            <a:avLst/>
          </a:prstGeom>
          <a:noFill/>
        </p:spPr>
        <p:txBody>
          <a:bodyPr wrap="square">
            <a:spAutoFit/>
          </a:bodyPr>
          <a:lstStyle/>
          <a:p>
            <a:pPr algn="ctr"/>
            <a:r>
              <a:rPr lang="en-CA" sz="2400" b="1" dirty="0">
                <a:solidFill>
                  <a:schemeClr val="accent6">
                    <a:lumMod val="50000"/>
                  </a:schemeClr>
                </a:solidFill>
                <a:latin typeface="Avenir Black" panose="02000503020000020003" pitchFamily="2" charset="0"/>
              </a:rPr>
              <a:t>Third Normal Form</a:t>
            </a:r>
          </a:p>
        </p:txBody>
      </p:sp>
      <p:grpSp>
        <p:nvGrpSpPr>
          <p:cNvPr id="36" name="Group 35">
            <a:extLst>
              <a:ext uri="{FF2B5EF4-FFF2-40B4-BE49-F238E27FC236}">
                <a16:creationId xmlns:a16="http://schemas.microsoft.com/office/drawing/2014/main" id="{775FA322-C27E-653D-F105-58B928011298}"/>
              </a:ext>
            </a:extLst>
          </p:cNvPr>
          <p:cNvGrpSpPr/>
          <p:nvPr/>
        </p:nvGrpSpPr>
        <p:grpSpPr>
          <a:xfrm>
            <a:off x="13188844" y="4383278"/>
            <a:ext cx="4125224" cy="718683"/>
            <a:chOff x="425209" y="1632046"/>
            <a:chExt cx="4430145" cy="718683"/>
          </a:xfrm>
        </p:grpSpPr>
        <p:sp>
          <p:nvSpPr>
            <p:cNvPr id="37" name="Rounded Rectangle 36">
              <a:extLst>
                <a:ext uri="{FF2B5EF4-FFF2-40B4-BE49-F238E27FC236}">
                  <a16:creationId xmlns:a16="http://schemas.microsoft.com/office/drawing/2014/main" id="{71ACB3F7-028E-47C9-9EA7-FB8B9AB42286}"/>
                </a:ext>
              </a:extLst>
            </p:cNvPr>
            <p:cNvSpPr/>
            <p:nvPr/>
          </p:nvSpPr>
          <p:spPr>
            <a:xfrm>
              <a:off x="425209" y="1632046"/>
              <a:ext cx="4430145" cy="718683"/>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1370B4AF-A94F-46C9-AA9C-93D3E723EF7F}"/>
                </a:ext>
              </a:extLst>
            </p:cNvPr>
            <p:cNvSpPr txBox="1"/>
            <p:nvPr/>
          </p:nvSpPr>
          <p:spPr>
            <a:xfrm>
              <a:off x="640935" y="1763878"/>
              <a:ext cx="3998692" cy="461665"/>
            </a:xfrm>
            <a:prstGeom prst="rect">
              <a:avLst/>
            </a:prstGeom>
            <a:noFill/>
          </p:spPr>
          <p:txBody>
            <a:bodyPr wrap="square">
              <a:spAutoFit/>
            </a:bodyPr>
            <a:lstStyle/>
            <a:p>
              <a:pPr algn="ctr"/>
              <a:r>
                <a:rPr lang="en-CA" sz="2400" b="1" dirty="0">
                  <a:solidFill>
                    <a:schemeClr val="accent6">
                      <a:lumMod val="50000"/>
                    </a:schemeClr>
                  </a:solidFill>
                  <a:latin typeface="Avenir Black" panose="02000503020000020003" pitchFamily="2" charset="0"/>
                </a:rPr>
                <a:t>Enhanced-ERD</a:t>
              </a:r>
            </a:p>
          </p:txBody>
        </p:sp>
      </p:grpSp>
      <p:grpSp>
        <p:nvGrpSpPr>
          <p:cNvPr id="39" name="Group 38">
            <a:extLst>
              <a:ext uri="{FF2B5EF4-FFF2-40B4-BE49-F238E27FC236}">
                <a16:creationId xmlns:a16="http://schemas.microsoft.com/office/drawing/2014/main" id="{D7FCD513-C34E-5FFA-CB93-EA0E35D6D221}"/>
              </a:ext>
            </a:extLst>
          </p:cNvPr>
          <p:cNvGrpSpPr/>
          <p:nvPr/>
        </p:nvGrpSpPr>
        <p:grpSpPr>
          <a:xfrm>
            <a:off x="12535163" y="2345345"/>
            <a:ext cx="3765496" cy="3078467"/>
            <a:chOff x="3046045" y="1508798"/>
            <a:chExt cx="3936658" cy="3078467"/>
          </a:xfrm>
        </p:grpSpPr>
        <p:cxnSp>
          <p:nvCxnSpPr>
            <p:cNvPr id="40" name="Google Shape;240;g1f9b5822694_0_0">
              <a:extLst>
                <a:ext uri="{FF2B5EF4-FFF2-40B4-BE49-F238E27FC236}">
                  <a16:creationId xmlns:a16="http://schemas.microsoft.com/office/drawing/2014/main" id="{8DD7D696-4D91-9643-6937-603F79A02837}"/>
                </a:ext>
              </a:extLst>
            </p:cNvPr>
            <p:cNvCxnSpPr>
              <a:cxnSpLocks/>
            </p:cNvCxnSpPr>
            <p:nvPr/>
          </p:nvCxnSpPr>
          <p:spPr>
            <a:xfrm>
              <a:off x="5520750" y="3705923"/>
              <a:ext cx="23" cy="130917"/>
            </a:xfrm>
            <a:prstGeom prst="straightConnector1">
              <a:avLst/>
            </a:prstGeom>
            <a:noFill/>
            <a:ln w="38100" cap="flat" cmpd="sng">
              <a:solidFill>
                <a:schemeClr val="dk1"/>
              </a:solidFill>
              <a:prstDash val="solid"/>
              <a:miter lim="800000"/>
              <a:headEnd type="none" w="sm" len="sm"/>
              <a:tailEnd type="none" w="sm" len="sm"/>
            </a:ln>
          </p:spPr>
        </p:cxnSp>
        <p:cxnSp>
          <p:nvCxnSpPr>
            <p:cNvPr id="41" name="Google Shape;194;g1f9b5822694_0_0">
              <a:extLst>
                <a:ext uri="{FF2B5EF4-FFF2-40B4-BE49-F238E27FC236}">
                  <a16:creationId xmlns:a16="http://schemas.microsoft.com/office/drawing/2014/main" id="{7839BD30-501C-94C1-22EE-757E4C2A34F9}"/>
                </a:ext>
              </a:extLst>
            </p:cNvPr>
            <p:cNvCxnSpPr>
              <a:cxnSpLocks/>
              <a:stCxn id="66" idx="1"/>
              <a:endCxn id="69" idx="3"/>
            </p:cNvCxnSpPr>
            <p:nvPr/>
          </p:nvCxnSpPr>
          <p:spPr>
            <a:xfrm flipH="1" flipV="1">
              <a:off x="4785680" y="1670799"/>
              <a:ext cx="387093" cy="15398"/>
            </a:xfrm>
            <a:prstGeom prst="straightConnector1">
              <a:avLst/>
            </a:prstGeom>
            <a:noFill/>
            <a:ln w="38100" cap="flat" cmpd="sng">
              <a:solidFill>
                <a:schemeClr val="dk1"/>
              </a:solidFill>
              <a:prstDash val="solid"/>
              <a:miter lim="800000"/>
              <a:headEnd type="none" w="sm" len="sm"/>
              <a:tailEnd type="none" w="sm" len="sm"/>
            </a:ln>
          </p:spPr>
        </p:cxnSp>
        <p:sp>
          <p:nvSpPr>
            <p:cNvPr id="42" name="Google Shape;197;g1f9b5822694_0_0">
              <a:extLst>
                <a:ext uri="{FF2B5EF4-FFF2-40B4-BE49-F238E27FC236}">
                  <a16:creationId xmlns:a16="http://schemas.microsoft.com/office/drawing/2014/main" id="{0BB527DD-18FC-597B-63E3-EC919977E01E}"/>
                </a:ext>
              </a:extLst>
            </p:cNvPr>
            <p:cNvSpPr txBox="1"/>
            <p:nvPr/>
          </p:nvSpPr>
          <p:spPr>
            <a:xfrm>
              <a:off x="6011618" y="1865492"/>
              <a:ext cx="927143"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contains</a:t>
              </a:r>
              <a:endParaRPr/>
            </a:p>
          </p:txBody>
        </p:sp>
        <p:cxnSp>
          <p:nvCxnSpPr>
            <p:cNvPr id="43" name="Google Shape;198;g1f9b5822694_0_0">
              <a:extLst>
                <a:ext uri="{FF2B5EF4-FFF2-40B4-BE49-F238E27FC236}">
                  <a16:creationId xmlns:a16="http://schemas.microsoft.com/office/drawing/2014/main" id="{3406C159-D908-BF89-4C7C-884BC7384C4D}"/>
                </a:ext>
              </a:extLst>
            </p:cNvPr>
            <p:cNvCxnSpPr>
              <a:cxnSpLocks/>
            </p:cNvCxnSpPr>
            <p:nvPr/>
          </p:nvCxnSpPr>
          <p:spPr>
            <a:xfrm>
              <a:off x="5662104" y="2411371"/>
              <a:ext cx="0" cy="487948"/>
            </a:xfrm>
            <a:prstGeom prst="straightConnector1">
              <a:avLst/>
            </a:prstGeom>
            <a:noFill/>
            <a:ln w="38100" cap="flat" cmpd="sng">
              <a:solidFill>
                <a:schemeClr val="dk1"/>
              </a:solidFill>
              <a:prstDash val="solid"/>
              <a:miter lim="800000"/>
              <a:headEnd type="none" w="sm" len="sm"/>
              <a:tailEnd type="none" w="sm" len="sm"/>
            </a:ln>
          </p:spPr>
        </p:cxnSp>
        <p:cxnSp>
          <p:nvCxnSpPr>
            <p:cNvPr id="44" name="Google Shape;199;g1f9b5822694_0_0">
              <a:extLst>
                <a:ext uri="{FF2B5EF4-FFF2-40B4-BE49-F238E27FC236}">
                  <a16:creationId xmlns:a16="http://schemas.microsoft.com/office/drawing/2014/main" id="{F2941F81-AB4F-1FC7-26E8-106DE5632F54}"/>
                </a:ext>
              </a:extLst>
            </p:cNvPr>
            <p:cNvCxnSpPr>
              <a:cxnSpLocks/>
            </p:cNvCxnSpPr>
            <p:nvPr/>
          </p:nvCxnSpPr>
          <p:spPr>
            <a:xfrm>
              <a:off x="5438649" y="3058284"/>
              <a:ext cx="0" cy="324261"/>
            </a:xfrm>
            <a:prstGeom prst="straightConnector1">
              <a:avLst/>
            </a:prstGeom>
            <a:noFill/>
            <a:ln w="38100" cap="flat" cmpd="sng">
              <a:solidFill>
                <a:schemeClr val="dk1"/>
              </a:solidFill>
              <a:prstDash val="solid"/>
              <a:miter lim="800000"/>
              <a:headEnd type="none" w="sm" len="sm"/>
              <a:tailEnd type="none" w="sm" len="sm"/>
            </a:ln>
          </p:spPr>
        </p:cxnSp>
        <p:cxnSp>
          <p:nvCxnSpPr>
            <p:cNvPr id="45" name="Google Shape;200;g1f9b5822694_0_0">
              <a:extLst>
                <a:ext uri="{FF2B5EF4-FFF2-40B4-BE49-F238E27FC236}">
                  <a16:creationId xmlns:a16="http://schemas.microsoft.com/office/drawing/2014/main" id="{D8E81B8B-DEDB-E46B-F5FD-B12B340A5754}"/>
                </a:ext>
              </a:extLst>
            </p:cNvPr>
            <p:cNvCxnSpPr>
              <a:cxnSpLocks/>
            </p:cNvCxnSpPr>
            <p:nvPr/>
          </p:nvCxnSpPr>
          <p:spPr>
            <a:xfrm>
              <a:off x="5542281" y="3037769"/>
              <a:ext cx="0" cy="344776"/>
            </a:xfrm>
            <a:prstGeom prst="straightConnector1">
              <a:avLst/>
            </a:prstGeom>
            <a:noFill/>
            <a:ln w="38100" cap="flat" cmpd="sng">
              <a:solidFill>
                <a:schemeClr val="dk1"/>
              </a:solidFill>
              <a:prstDash val="solid"/>
              <a:miter lim="800000"/>
              <a:headEnd type="none" w="sm" len="sm"/>
              <a:tailEnd type="none" w="sm" len="sm"/>
            </a:ln>
          </p:spPr>
        </p:cxnSp>
        <p:sp>
          <p:nvSpPr>
            <p:cNvPr id="46" name="Google Shape;201;g1f9b5822694_0_0">
              <a:extLst>
                <a:ext uri="{FF2B5EF4-FFF2-40B4-BE49-F238E27FC236}">
                  <a16:creationId xmlns:a16="http://schemas.microsoft.com/office/drawing/2014/main" id="{82E6B227-4672-9DB0-AFA6-DBF88AED37F3}"/>
                </a:ext>
              </a:extLst>
            </p:cNvPr>
            <p:cNvSpPr/>
            <p:nvPr/>
          </p:nvSpPr>
          <p:spPr>
            <a:xfrm>
              <a:off x="5338104" y="3382545"/>
              <a:ext cx="324000" cy="324000"/>
            </a:xfrm>
            <a:prstGeom prst="ellipse">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venir"/>
                  <a:ea typeface="Avenir"/>
                  <a:cs typeface="Avenir"/>
                  <a:sym typeface="Avenir"/>
                </a:rPr>
                <a:t>d</a:t>
              </a:r>
              <a:endParaRPr>
                <a:solidFill>
                  <a:schemeClr val="lt1"/>
                </a:solidFill>
                <a:latin typeface="Avenir"/>
                <a:ea typeface="Avenir"/>
                <a:cs typeface="Avenir"/>
                <a:sym typeface="Avenir"/>
              </a:endParaRPr>
            </a:p>
          </p:txBody>
        </p:sp>
        <p:cxnSp>
          <p:nvCxnSpPr>
            <p:cNvPr id="47" name="Google Shape;209;g1f9b5822694_0_0">
              <a:extLst>
                <a:ext uri="{FF2B5EF4-FFF2-40B4-BE49-F238E27FC236}">
                  <a16:creationId xmlns:a16="http://schemas.microsoft.com/office/drawing/2014/main" id="{5C19F276-B1AA-E4C9-D91C-95C3C8E2142A}"/>
                </a:ext>
              </a:extLst>
            </p:cNvPr>
            <p:cNvCxnSpPr>
              <a:cxnSpLocks/>
            </p:cNvCxnSpPr>
            <p:nvPr/>
          </p:nvCxnSpPr>
          <p:spPr>
            <a:xfrm flipV="1">
              <a:off x="4044519" y="3003066"/>
              <a:ext cx="1239429" cy="3652"/>
            </a:xfrm>
            <a:prstGeom prst="straightConnector1">
              <a:avLst/>
            </a:prstGeom>
            <a:noFill/>
            <a:ln w="38100" cap="flat" cmpd="sng">
              <a:solidFill>
                <a:schemeClr val="dk1"/>
              </a:solidFill>
              <a:prstDash val="solid"/>
              <a:miter lim="800000"/>
              <a:headEnd type="none" w="sm" len="sm"/>
              <a:tailEnd type="none" w="sm" len="sm"/>
            </a:ln>
          </p:spPr>
        </p:cxnSp>
        <p:cxnSp>
          <p:nvCxnSpPr>
            <p:cNvPr id="48" name="Google Shape;210;g1f9b5822694_0_0">
              <a:extLst>
                <a:ext uri="{FF2B5EF4-FFF2-40B4-BE49-F238E27FC236}">
                  <a16:creationId xmlns:a16="http://schemas.microsoft.com/office/drawing/2014/main" id="{C293B99C-C58A-9314-AE23-EA2C333D1CD2}"/>
                </a:ext>
              </a:extLst>
            </p:cNvPr>
            <p:cNvCxnSpPr>
              <a:cxnSpLocks/>
            </p:cNvCxnSpPr>
            <p:nvPr/>
          </p:nvCxnSpPr>
          <p:spPr>
            <a:xfrm>
              <a:off x="6708523" y="3842873"/>
              <a:ext cx="4962" cy="722732"/>
            </a:xfrm>
            <a:prstGeom prst="straightConnector1">
              <a:avLst/>
            </a:prstGeom>
            <a:noFill/>
            <a:ln w="38100" cap="flat" cmpd="sng">
              <a:solidFill>
                <a:schemeClr val="dk1"/>
              </a:solidFill>
              <a:prstDash val="solid"/>
              <a:miter lim="800000"/>
              <a:headEnd type="none" w="sm" len="sm"/>
              <a:tailEnd type="none" w="sm" len="sm"/>
            </a:ln>
          </p:spPr>
        </p:cxnSp>
        <p:cxnSp>
          <p:nvCxnSpPr>
            <p:cNvPr id="49" name="Google Shape;211;g1f9b5822694_0_0">
              <a:extLst>
                <a:ext uri="{FF2B5EF4-FFF2-40B4-BE49-F238E27FC236}">
                  <a16:creationId xmlns:a16="http://schemas.microsoft.com/office/drawing/2014/main" id="{484AEFF9-769A-D3D5-84BB-79193F6A5C4E}"/>
                </a:ext>
              </a:extLst>
            </p:cNvPr>
            <p:cNvCxnSpPr>
              <a:cxnSpLocks/>
            </p:cNvCxnSpPr>
            <p:nvPr/>
          </p:nvCxnSpPr>
          <p:spPr>
            <a:xfrm rot="10800000" flipV="1">
              <a:off x="5542283" y="3842872"/>
              <a:ext cx="1172958" cy="660603"/>
            </a:xfrm>
            <a:prstGeom prst="bentConnector3">
              <a:avLst>
                <a:gd name="adj1" fmla="val 101580"/>
              </a:avLst>
            </a:prstGeom>
            <a:noFill/>
            <a:ln w="38100" cap="flat" cmpd="sng">
              <a:solidFill>
                <a:schemeClr val="dk1"/>
              </a:solidFill>
              <a:prstDash val="solid"/>
              <a:miter lim="800000"/>
              <a:headEnd type="none" w="sm" len="sm"/>
              <a:tailEnd type="none" w="sm" len="sm"/>
            </a:ln>
          </p:spPr>
        </p:cxnSp>
        <p:sp>
          <p:nvSpPr>
            <p:cNvPr id="50" name="Google Shape;216;g1f9b5822694_0_0">
              <a:extLst>
                <a:ext uri="{FF2B5EF4-FFF2-40B4-BE49-F238E27FC236}">
                  <a16:creationId xmlns:a16="http://schemas.microsoft.com/office/drawing/2014/main" id="{F34A5EA8-5EA7-2FA3-3A40-A273F3E69534}"/>
                </a:ext>
              </a:extLst>
            </p:cNvPr>
            <p:cNvSpPr txBox="1"/>
            <p:nvPr/>
          </p:nvSpPr>
          <p:spPr>
            <a:xfrm>
              <a:off x="3961059" y="3037769"/>
              <a:ext cx="1106212"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belongs to</a:t>
              </a:r>
              <a:endParaRPr/>
            </a:p>
          </p:txBody>
        </p:sp>
        <p:sp>
          <p:nvSpPr>
            <p:cNvPr id="51" name="Google Shape;217;g1f9b5822694_0_0">
              <a:extLst>
                <a:ext uri="{FF2B5EF4-FFF2-40B4-BE49-F238E27FC236}">
                  <a16:creationId xmlns:a16="http://schemas.microsoft.com/office/drawing/2014/main" id="{16B763C4-948C-38DE-654E-F4E0C17AD348}"/>
                </a:ext>
              </a:extLst>
            </p:cNvPr>
            <p:cNvSpPr txBox="1"/>
            <p:nvPr/>
          </p:nvSpPr>
          <p:spPr>
            <a:xfrm>
              <a:off x="3761795" y="3440933"/>
              <a:ext cx="1385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ARTICLE_TYPE:</a:t>
              </a:r>
              <a:endParaRPr/>
            </a:p>
          </p:txBody>
        </p:sp>
        <p:sp>
          <p:nvSpPr>
            <p:cNvPr id="52" name="Google Shape;218;g1f9b5822694_0_0">
              <a:extLst>
                <a:ext uri="{FF2B5EF4-FFF2-40B4-BE49-F238E27FC236}">
                  <a16:creationId xmlns:a16="http://schemas.microsoft.com/office/drawing/2014/main" id="{E9F9F9C1-8666-D9DE-4C6A-868001C0EE5E}"/>
                </a:ext>
              </a:extLst>
            </p:cNvPr>
            <p:cNvSpPr txBox="1"/>
            <p:nvPr/>
          </p:nvSpPr>
          <p:spPr>
            <a:xfrm>
              <a:off x="5826841" y="3880841"/>
              <a:ext cx="9000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“Table”</a:t>
              </a:r>
              <a:endParaRPr/>
            </a:p>
          </p:txBody>
        </p:sp>
        <p:sp>
          <p:nvSpPr>
            <p:cNvPr id="53" name="Google Shape;219;g1f9b5822694_0_0">
              <a:extLst>
                <a:ext uri="{FF2B5EF4-FFF2-40B4-BE49-F238E27FC236}">
                  <a16:creationId xmlns:a16="http://schemas.microsoft.com/office/drawing/2014/main" id="{7379F382-AC9C-3695-B50C-888E1902A429}"/>
                </a:ext>
              </a:extLst>
            </p:cNvPr>
            <p:cNvSpPr txBox="1"/>
            <p:nvPr/>
          </p:nvSpPr>
          <p:spPr>
            <a:xfrm>
              <a:off x="4829924" y="3860025"/>
              <a:ext cx="774099" cy="2828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“Bed”</a:t>
              </a:r>
              <a:endParaRPr/>
            </a:p>
          </p:txBody>
        </p:sp>
        <p:sp>
          <p:nvSpPr>
            <p:cNvPr id="54" name="Google Shape;224;g1f9b5822694_0_0">
              <a:extLst>
                <a:ext uri="{FF2B5EF4-FFF2-40B4-BE49-F238E27FC236}">
                  <a16:creationId xmlns:a16="http://schemas.microsoft.com/office/drawing/2014/main" id="{2183267E-3439-3C48-533F-0D151B2E872A}"/>
                </a:ext>
              </a:extLst>
            </p:cNvPr>
            <p:cNvSpPr txBox="1"/>
            <p:nvPr/>
          </p:nvSpPr>
          <p:spPr>
            <a:xfrm>
              <a:off x="3375470" y="3870903"/>
              <a:ext cx="815538"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“Chair”</a:t>
              </a:r>
              <a:endParaRPr/>
            </a:p>
          </p:txBody>
        </p:sp>
        <p:cxnSp>
          <p:nvCxnSpPr>
            <p:cNvPr id="55" name="Google Shape;225;g1f9b5822694_0_0">
              <a:extLst>
                <a:ext uri="{FF2B5EF4-FFF2-40B4-BE49-F238E27FC236}">
                  <a16:creationId xmlns:a16="http://schemas.microsoft.com/office/drawing/2014/main" id="{CBCAA0E9-8AF2-8FB8-A08C-D13900FCE450}"/>
                </a:ext>
              </a:extLst>
            </p:cNvPr>
            <p:cNvCxnSpPr>
              <a:cxnSpLocks/>
            </p:cNvCxnSpPr>
            <p:nvPr/>
          </p:nvCxnSpPr>
          <p:spPr>
            <a:xfrm rot="10800000" flipV="1">
              <a:off x="4299518" y="3842871"/>
              <a:ext cx="1231165" cy="676085"/>
            </a:xfrm>
            <a:prstGeom prst="bentConnector3">
              <a:avLst>
                <a:gd name="adj1" fmla="val 98583"/>
              </a:avLst>
            </a:prstGeom>
            <a:noFill/>
            <a:ln w="38100" cap="flat" cmpd="sng">
              <a:solidFill>
                <a:schemeClr val="dk1"/>
              </a:solidFill>
              <a:prstDash val="solid"/>
              <a:miter lim="800000"/>
              <a:headEnd type="none" w="sm" len="sm"/>
              <a:tailEnd type="none" w="sm" len="sm"/>
            </a:ln>
          </p:spPr>
        </p:cxnSp>
        <p:cxnSp>
          <p:nvCxnSpPr>
            <p:cNvPr id="56" name="Google Shape;226;g1f9b5822694_0_0">
              <a:extLst>
                <a:ext uri="{FF2B5EF4-FFF2-40B4-BE49-F238E27FC236}">
                  <a16:creationId xmlns:a16="http://schemas.microsoft.com/office/drawing/2014/main" id="{F6AAB0A5-EB0F-7035-6F44-9A87C562AF42}"/>
                </a:ext>
              </a:extLst>
            </p:cNvPr>
            <p:cNvCxnSpPr>
              <a:cxnSpLocks/>
              <a:endCxn id="67" idx="0"/>
            </p:cNvCxnSpPr>
            <p:nvPr/>
          </p:nvCxnSpPr>
          <p:spPr>
            <a:xfrm>
              <a:off x="6012068" y="1848197"/>
              <a:ext cx="0" cy="306116"/>
            </a:xfrm>
            <a:prstGeom prst="straightConnector1">
              <a:avLst/>
            </a:prstGeom>
            <a:noFill/>
            <a:ln w="38100" cap="flat" cmpd="sng">
              <a:solidFill>
                <a:schemeClr val="dk1"/>
              </a:solidFill>
              <a:prstDash val="solid"/>
              <a:miter lim="800000"/>
              <a:headEnd type="none" w="sm" len="sm"/>
              <a:tailEnd type="none" w="sm" len="sm"/>
            </a:ln>
          </p:spPr>
        </p:cxnSp>
        <p:sp>
          <p:nvSpPr>
            <p:cNvPr id="57" name="Google Shape;229;g1f9b5822694_0_0">
              <a:extLst>
                <a:ext uri="{FF2B5EF4-FFF2-40B4-BE49-F238E27FC236}">
                  <a16:creationId xmlns:a16="http://schemas.microsoft.com/office/drawing/2014/main" id="{796FF43F-BADB-8504-7175-BBD7EDD8A620}"/>
                </a:ext>
              </a:extLst>
            </p:cNvPr>
            <p:cNvSpPr txBox="1"/>
            <p:nvPr/>
          </p:nvSpPr>
          <p:spPr>
            <a:xfrm>
              <a:off x="5662103" y="2510368"/>
              <a:ext cx="841200"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contains</a:t>
              </a:r>
              <a:endParaRPr/>
            </a:p>
          </p:txBody>
        </p:sp>
        <p:cxnSp>
          <p:nvCxnSpPr>
            <p:cNvPr id="58" name="Google Shape;231;g1f9b5822694_0_0">
              <a:extLst>
                <a:ext uri="{FF2B5EF4-FFF2-40B4-BE49-F238E27FC236}">
                  <a16:creationId xmlns:a16="http://schemas.microsoft.com/office/drawing/2014/main" id="{F49D6D95-C2A7-3783-5509-4115ACF259BA}"/>
                </a:ext>
              </a:extLst>
            </p:cNvPr>
            <p:cNvCxnSpPr>
              <a:cxnSpLocks/>
              <a:stCxn id="68" idx="3"/>
              <a:endCxn id="66" idx="1"/>
            </p:cNvCxnSpPr>
            <p:nvPr/>
          </p:nvCxnSpPr>
          <p:spPr>
            <a:xfrm flipV="1">
              <a:off x="4638567" y="1686197"/>
              <a:ext cx="534206" cy="595819"/>
            </a:xfrm>
            <a:prstGeom prst="straightConnector1">
              <a:avLst/>
            </a:prstGeom>
            <a:noFill/>
            <a:ln w="38100" cap="flat" cmpd="sng">
              <a:solidFill>
                <a:schemeClr val="dk1"/>
              </a:solidFill>
              <a:prstDash val="solid"/>
              <a:miter lim="800000"/>
              <a:headEnd type="none" w="sm" len="sm"/>
              <a:tailEnd type="none" w="sm" len="sm"/>
            </a:ln>
          </p:spPr>
        </p:cxnSp>
        <p:sp>
          <p:nvSpPr>
            <p:cNvPr id="59" name="Google Shape;234;g1f9b5822694_0_0">
              <a:extLst>
                <a:ext uri="{FF2B5EF4-FFF2-40B4-BE49-F238E27FC236}">
                  <a16:creationId xmlns:a16="http://schemas.microsoft.com/office/drawing/2014/main" id="{53BDDE7A-B2CD-907E-F199-F2181C094AE6}"/>
                </a:ext>
              </a:extLst>
            </p:cNvPr>
            <p:cNvSpPr txBox="1"/>
            <p:nvPr/>
          </p:nvSpPr>
          <p:spPr>
            <a:xfrm>
              <a:off x="4100779" y="1854043"/>
              <a:ext cx="804891"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venir"/>
                  <a:ea typeface="Avenir"/>
                  <a:cs typeface="Avenir"/>
                  <a:sym typeface="Avenir"/>
                </a:rPr>
                <a:t>verifies</a:t>
              </a:r>
              <a:endParaRPr/>
            </a:p>
          </p:txBody>
        </p:sp>
        <p:grpSp>
          <p:nvGrpSpPr>
            <p:cNvPr id="60" name="Group 59">
              <a:extLst>
                <a:ext uri="{FF2B5EF4-FFF2-40B4-BE49-F238E27FC236}">
                  <a16:creationId xmlns:a16="http://schemas.microsoft.com/office/drawing/2014/main" id="{5BDFDC8A-04CA-4947-D4BA-7F9C91E35EA4}"/>
                </a:ext>
              </a:extLst>
            </p:cNvPr>
            <p:cNvGrpSpPr/>
            <p:nvPr/>
          </p:nvGrpSpPr>
          <p:grpSpPr>
            <a:xfrm>
              <a:off x="3046045" y="2939777"/>
              <a:ext cx="247476" cy="212109"/>
              <a:chOff x="421394" y="1593724"/>
              <a:chExt cx="247476" cy="212109"/>
            </a:xfrm>
          </p:grpSpPr>
          <p:cxnSp>
            <p:nvCxnSpPr>
              <p:cNvPr id="70" name="Google Shape;192;g1f9b5822694_0_0">
                <a:extLst>
                  <a:ext uri="{FF2B5EF4-FFF2-40B4-BE49-F238E27FC236}">
                    <a16:creationId xmlns:a16="http://schemas.microsoft.com/office/drawing/2014/main" id="{4E5AD2B2-3610-09ED-41DF-8753D04D78E6}"/>
                  </a:ext>
                </a:extLst>
              </p:cNvPr>
              <p:cNvCxnSpPr>
                <a:cxnSpLocks/>
              </p:cNvCxnSpPr>
              <p:nvPr/>
            </p:nvCxnSpPr>
            <p:spPr>
              <a:xfrm>
                <a:off x="421394" y="1593724"/>
                <a:ext cx="163446" cy="0"/>
              </a:xfrm>
              <a:prstGeom prst="straightConnector1">
                <a:avLst/>
              </a:prstGeom>
              <a:noFill/>
              <a:ln w="38100" cap="flat" cmpd="sng">
                <a:solidFill>
                  <a:schemeClr val="dk1"/>
                </a:solidFill>
                <a:prstDash val="solid"/>
                <a:miter lim="800000"/>
                <a:headEnd type="none" w="sm" len="sm"/>
                <a:tailEnd type="none" w="sm" len="sm"/>
              </a:ln>
            </p:spPr>
          </p:cxnSp>
          <p:cxnSp>
            <p:nvCxnSpPr>
              <p:cNvPr id="71" name="Google Shape;193;g1f9b5822694_0_0">
                <a:extLst>
                  <a:ext uri="{FF2B5EF4-FFF2-40B4-BE49-F238E27FC236}">
                    <a16:creationId xmlns:a16="http://schemas.microsoft.com/office/drawing/2014/main" id="{34C2178D-9D7B-25E3-0032-3FB2E1C53F75}"/>
                  </a:ext>
                </a:extLst>
              </p:cNvPr>
              <p:cNvCxnSpPr>
                <a:cxnSpLocks/>
              </p:cNvCxnSpPr>
              <p:nvPr/>
            </p:nvCxnSpPr>
            <p:spPr>
              <a:xfrm>
                <a:off x="421394" y="1615718"/>
                <a:ext cx="247476" cy="190115"/>
              </a:xfrm>
              <a:prstGeom prst="bentConnector3">
                <a:avLst>
                  <a:gd name="adj1" fmla="val 3814"/>
                </a:avLst>
              </a:prstGeom>
              <a:noFill/>
              <a:ln w="38100" cap="flat" cmpd="sng">
                <a:solidFill>
                  <a:schemeClr val="dk1"/>
                </a:solidFill>
                <a:prstDash val="solid"/>
                <a:miter lim="800000"/>
                <a:headEnd type="none" w="sm" len="sm"/>
                <a:tailEnd type="none" w="sm" len="sm"/>
              </a:ln>
            </p:spPr>
          </p:cxnSp>
        </p:grpSp>
        <p:sp>
          <p:nvSpPr>
            <p:cNvPr id="61" name="Rectangle 60">
              <a:extLst>
                <a:ext uri="{FF2B5EF4-FFF2-40B4-BE49-F238E27FC236}">
                  <a16:creationId xmlns:a16="http://schemas.microsoft.com/office/drawing/2014/main" id="{F8A2CD71-11AE-C538-0A8F-B77152E1D5DB}"/>
                </a:ext>
              </a:extLst>
            </p:cNvPr>
            <p:cNvSpPr/>
            <p:nvPr/>
          </p:nvSpPr>
          <p:spPr>
            <a:xfrm>
              <a:off x="3165738" y="2832192"/>
              <a:ext cx="852049" cy="335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ROOM</a:t>
              </a:r>
            </a:p>
          </p:txBody>
        </p:sp>
        <p:sp>
          <p:nvSpPr>
            <p:cNvPr id="62" name="Rectangle 61">
              <a:extLst>
                <a:ext uri="{FF2B5EF4-FFF2-40B4-BE49-F238E27FC236}">
                  <a16:creationId xmlns:a16="http://schemas.microsoft.com/office/drawing/2014/main" id="{5C803989-7035-BD49-E2C7-B0EFD33BBE4F}"/>
                </a:ext>
              </a:extLst>
            </p:cNvPr>
            <p:cNvSpPr/>
            <p:nvPr/>
          </p:nvSpPr>
          <p:spPr>
            <a:xfrm>
              <a:off x="4820904" y="2829276"/>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ARTICLE</a:t>
              </a:r>
            </a:p>
          </p:txBody>
        </p:sp>
        <p:sp>
          <p:nvSpPr>
            <p:cNvPr id="63" name="Rectangle 62">
              <a:extLst>
                <a:ext uri="{FF2B5EF4-FFF2-40B4-BE49-F238E27FC236}">
                  <a16:creationId xmlns:a16="http://schemas.microsoft.com/office/drawing/2014/main" id="{69E5F2E4-8C6D-AEFC-7734-0A3B53DD5735}"/>
                </a:ext>
              </a:extLst>
            </p:cNvPr>
            <p:cNvSpPr/>
            <p:nvPr/>
          </p:nvSpPr>
          <p:spPr>
            <a:xfrm>
              <a:off x="3843536" y="4289033"/>
              <a:ext cx="986389" cy="2982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CHAIR</a:t>
              </a:r>
            </a:p>
          </p:txBody>
        </p:sp>
        <p:sp>
          <p:nvSpPr>
            <p:cNvPr id="64" name="Rectangle 63">
              <a:extLst>
                <a:ext uri="{FF2B5EF4-FFF2-40B4-BE49-F238E27FC236}">
                  <a16:creationId xmlns:a16="http://schemas.microsoft.com/office/drawing/2014/main" id="{1417B016-1C65-6A7E-374E-F212489462FC}"/>
                </a:ext>
              </a:extLst>
            </p:cNvPr>
            <p:cNvSpPr/>
            <p:nvPr/>
          </p:nvSpPr>
          <p:spPr>
            <a:xfrm>
              <a:off x="5067272" y="4279170"/>
              <a:ext cx="907002" cy="3080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BED</a:t>
              </a:r>
            </a:p>
          </p:txBody>
        </p:sp>
        <p:sp>
          <p:nvSpPr>
            <p:cNvPr id="65" name="Rectangle 64">
              <a:extLst>
                <a:ext uri="{FF2B5EF4-FFF2-40B4-BE49-F238E27FC236}">
                  <a16:creationId xmlns:a16="http://schemas.microsoft.com/office/drawing/2014/main" id="{49F0803F-10DF-72D9-A440-C26712823241}"/>
                </a:ext>
              </a:extLst>
            </p:cNvPr>
            <p:cNvSpPr/>
            <p:nvPr/>
          </p:nvSpPr>
          <p:spPr>
            <a:xfrm>
              <a:off x="6082703" y="4268480"/>
              <a:ext cx="900000" cy="3187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TABLE</a:t>
              </a:r>
            </a:p>
          </p:txBody>
        </p:sp>
        <p:sp>
          <p:nvSpPr>
            <p:cNvPr id="66" name="Rectangle 65">
              <a:extLst>
                <a:ext uri="{FF2B5EF4-FFF2-40B4-BE49-F238E27FC236}">
                  <a16:creationId xmlns:a16="http://schemas.microsoft.com/office/drawing/2014/main" id="{30ACEB07-4F4D-BD72-C9CC-2C3F218EB056}"/>
                </a:ext>
              </a:extLst>
            </p:cNvPr>
            <p:cNvSpPr/>
            <p:nvPr/>
          </p:nvSpPr>
          <p:spPr>
            <a:xfrm>
              <a:off x="5172773" y="1524196"/>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ORDERS</a:t>
              </a:r>
            </a:p>
          </p:txBody>
        </p:sp>
        <p:sp>
          <p:nvSpPr>
            <p:cNvPr id="67" name="Rectangle 66">
              <a:extLst>
                <a:ext uri="{FF2B5EF4-FFF2-40B4-BE49-F238E27FC236}">
                  <a16:creationId xmlns:a16="http://schemas.microsoft.com/office/drawing/2014/main" id="{6844E2D1-D3D7-B5AB-1E00-386AD0FD42ED}"/>
                </a:ext>
              </a:extLst>
            </p:cNvPr>
            <p:cNvSpPr/>
            <p:nvPr/>
          </p:nvSpPr>
          <p:spPr>
            <a:xfrm>
              <a:off x="5118462" y="2154313"/>
              <a:ext cx="1787212"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ORDER_DETAILS</a:t>
              </a:r>
            </a:p>
          </p:txBody>
        </p:sp>
        <p:sp>
          <p:nvSpPr>
            <p:cNvPr id="68" name="Rectangle 67">
              <a:extLst>
                <a:ext uri="{FF2B5EF4-FFF2-40B4-BE49-F238E27FC236}">
                  <a16:creationId xmlns:a16="http://schemas.microsoft.com/office/drawing/2014/main" id="{828B67BD-FD60-B42E-72DA-048675F99571}"/>
                </a:ext>
              </a:extLst>
            </p:cNvPr>
            <p:cNvSpPr/>
            <p:nvPr/>
          </p:nvSpPr>
          <p:spPr>
            <a:xfrm>
              <a:off x="3253167" y="2120015"/>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PAYMENTS</a:t>
              </a:r>
            </a:p>
          </p:txBody>
        </p:sp>
        <p:sp>
          <p:nvSpPr>
            <p:cNvPr id="69" name="Rectangle 68">
              <a:extLst>
                <a:ext uri="{FF2B5EF4-FFF2-40B4-BE49-F238E27FC236}">
                  <a16:creationId xmlns:a16="http://schemas.microsoft.com/office/drawing/2014/main" id="{F6167E80-0AA8-C799-5967-4063C7409BF3}"/>
                </a:ext>
              </a:extLst>
            </p:cNvPr>
            <p:cNvSpPr/>
            <p:nvPr/>
          </p:nvSpPr>
          <p:spPr>
            <a:xfrm>
              <a:off x="3400280" y="1508798"/>
              <a:ext cx="1385400" cy="3240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1600" b="1">
                  <a:solidFill>
                    <a:schemeClr val="accent1"/>
                  </a:solidFill>
                </a:rPr>
                <a:t>CUSTOMERS</a:t>
              </a:r>
            </a:p>
          </p:txBody>
        </p:sp>
      </p:grpSp>
      <p:sp>
        <p:nvSpPr>
          <p:cNvPr id="72" name="Google Shape;202;g1f9b5822694_0_0">
            <a:extLst>
              <a:ext uri="{FF2B5EF4-FFF2-40B4-BE49-F238E27FC236}">
                <a16:creationId xmlns:a16="http://schemas.microsoft.com/office/drawing/2014/main" id="{90D13C55-E7C7-8030-7BD8-1082D12A0FA3}"/>
              </a:ext>
            </a:extLst>
          </p:cNvPr>
          <p:cNvSpPr txBox="1">
            <a:spLocks/>
          </p:cNvSpPr>
          <p:nvPr/>
        </p:nvSpPr>
        <p:spPr>
          <a:xfrm>
            <a:off x="12785157" y="1500646"/>
            <a:ext cx="3349224" cy="5019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pPr algn="ctr">
              <a:spcBef>
                <a:spcPts val="0"/>
              </a:spcBef>
              <a:buClr>
                <a:schemeClr val="dk1"/>
              </a:buClr>
              <a:buSzPct val="100000"/>
              <a:buFont typeface="Avenir"/>
              <a:buNone/>
            </a:pPr>
            <a:r>
              <a:rPr lang="en-US" sz="2000" dirty="0">
                <a:latin typeface="Avenir"/>
                <a:ea typeface="Avenir"/>
                <a:cs typeface="Avenir"/>
                <a:sym typeface="Avenir"/>
              </a:rPr>
              <a:t>IKEA RDBMS</a:t>
            </a:r>
            <a:endParaRPr lang="en-US" sz="2000" i="1" dirty="0">
              <a:latin typeface="Avenir"/>
              <a:ea typeface="Avenir"/>
              <a:cs typeface="Avenir"/>
              <a:sym typeface="Avenir"/>
            </a:endParaRPr>
          </a:p>
        </p:txBody>
      </p:sp>
      <p:sp>
        <p:nvSpPr>
          <p:cNvPr id="73" name="TextBox 72">
            <a:extLst>
              <a:ext uri="{FF2B5EF4-FFF2-40B4-BE49-F238E27FC236}">
                <a16:creationId xmlns:a16="http://schemas.microsoft.com/office/drawing/2014/main" id="{82DE1BF2-93D2-0343-FA21-0BB1F49F4A6B}"/>
              </a:ext>
            </a:extLst>
          </p:cNvPr>
          <p:cNvSpPr txBox="1"/>
          <p:nvPr/>
        </p:nvSpPr>
        <p:spPr>
          <a:xfrm>
            <a:off x="13316772" y="2805929"/>
            <a:ext cx="3921115" cy="1200329"/>
          </a:xfrm>
          <a:prstGeom prst="rect">
            <a:avLst/>
          </a:prstGeom>
          <a:noFill/>
        </p:spPr>
        <p:txBody>
          <a:bodyPr wrap="square" rtlCol="0">
            <a:spAutoFit/>
          </a:bodyPr>
          <a:lstStyle/>
          <a:p>
            <a:pPr algn="ctr"/>
            <a:r>
              <a:rPr lang="en-CA" b="1" dirty="0"/>
              <a:t>All Entities have Full dependencies.</a:t>
            </a:r>
          </a:p>
          <a:p>
            <a:pPr marL="285750" indent="-285750">
              <a:buFont typeface="Arial" panose="020B0604020202020204" pitchFamily="34" charset="0"/>
              <a:buChar char="•"/>
            </a:pPr>
            <a:r>
              <a:rPr lang="en-CA" dirty="0"/>
              <a:t>Avoids Data Redundancy</a:t>
            </a:r>
          </a:p>
          <a:p>
            <a:pPr marL="285750" indent="-285750">
              <a:buFont typeface="Arial" panose="020B0604020202020204" pitchFamily="34" charset="0"/>
              <a:buChar char="•"/>
            </a:pPr>
            <a:r>
              <a:rPr lang="en-CA" dirty="0"/>
              <a:t>Avoids all 3 anomalies</a:t>
            </a:r>
          </a:p>
          <a:p>
            <a:pPr marL="285750" indent="-285750">
              <a:buFont typeface="Arial" panose="020B0604020202020204" pitchFamily="34" charset="0"/>
              <a:buChar char="•"/>
            </a:pPr>
            <a:r>
              <a:rPr lang="en-CA" dirty="0"/>
              <a:t>Ensure better quality of Data</a:t>
            </a:r>
          </a:p>
        </p:txBody>
      </p:sp>
      <p:sp>
        <p:nvSpPr>
          <p:cNvPr id="74" name="Triangle 73">
            <a:extLst>
              <a:ext uri="{FF2B5EF4-FFF2-40B4-BE49-F238E27FC236}">
                <a16:creationId xmlns:a16="http://schemas.microsoft.com/office/drawing/2014/main" id="{16EC105E-7259-EEF4-4483-1C66FF3A9987}"/>
              </a:ext>
            </a:extLst>
          </p:cNvPr>
          <p:cNvSpPr/>
          <p:nvPr/>
        </p:nvSpPr>
        <p:spPr>
          <a:xfrm rot="5400000">
            <a:off x="10964938" y="3857501"/>
            <a:ext cx="4002191" cy="398920"/>
          </a:xfrm>
          <a:prstGeom prst="triangle">
            <a:avLst>
              <a:gd name="adj" fmla="val 48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5" name="Group 74">
            <a:extLst>
              <a:ext uri="{FF2B5EF4-FFF2-40B4-BE49-F238E27FC236}">
                <a16:creationId xmlns:a16="http://schemas.microsoft.com/office/drawing/2014/main" id="{856A51B2-F9AB-4151-76A4-5DF08FFC3C6D}"/>
              </a:ext>
            </a:extLst>
          </p:cNvPr>
          <p:cNvGrpSpPr/>
          <p:nvPr/>
        </p:nvGrpSpPr>
        <p:grpSpPr>
          <a:xfrm>
            <a:off x="13282472" y="1834651"/>
            <a:ext cx="2944204" cy="1359940"/>
            <a:chOff x="9203301" y="2069059"/>
            <a:chExt cx="2944204" cy="1359940"/>
          </a:xfrm>
        </p:grpSpPr>
        <p:sp>
          <p:nvSpPr>
            <p:cNvPr id="76" name="Rounded Rectangle 75">
              <a:extLst>
                <a:ext uri="{FF2B5EF4-FFF2-40B4-BE49-F238E27FC236}">
                  <a16:creationId xmlns:a16="http://schemas.microsoft.com/office/drawing/2014/main" id="{3260D376-1880-074D-2E75-180B4D14DC78}"/>
                </a:ext>
              </a:extLst>
            </p:cNvPr>
            <p:cNvSpPr/>
            <p:nvPr/>
          </p:nvSpPr>
          <p:spPr>
            <a:xfrm rot="16200000">
              <a:off x="10335849" y="1617343"/>
              <a:ext cx="679108"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7" name="Picture 76">
              <a:extLst>
                <a:ext uri="{FF2B5EF4-FFF2-40B4-BE49-F238E27FC236}">
                  <a16:creationId xmlns:a16="http://schemas.microsoft.com/office/drawing/2014/main" id="{AB8281AC-76AA-248E-B377-1D9F5C03407C}"/>
                </a:ext>
              </a:extLst>
            </p:cNvPr>
            <p:cNvPicPr>
              <a:picLocks noChangeAspect="1"/>
            </p:cNvPicPr>
            <p:nvPr/>
          </p:nvPicPr>
          <p:blipFill>
            <a:blip r:embed="rId9">
              <a:duotone>
                <a:schemeClr val="accent4">
                  <a:shade val="45000"/>
                  <a:satMod val="135000"/>
                </a:schemeClr>
                <a:prstClr val="white"/>
              </a:duotone>
            </a:blip>
            <a:stretch>
              <a:fillRect/>
            </a:stretch>
          </p:blipFill>
          <p:spPr>
            <a:xfrm>
              <a:off x="10307869" y="2069059"/>
              <a:ext cx="658429" cy="658429"/>
            </a:xfrm>
            <a:prstGeom prst="rect">
              <a:avLst/>
            </a:prstGeom>
          </p:spPr>
        </p:pic>
        <p:sp>
          <p:nvSpPr>
            <p:cNvPr id="78" name="TextBox 77">
              <a:extLst>
                <a:ext uri="{FF2B5EF4-FFF2-40B4-BE49-F238E27FC236}">
                  <a16:creationId xmlns:a16="http://schemas.microsoft.com/office/drawing/2014/main" id="{77C54346-05E6-7E7E-70F1-4A25AE9EE7B5}"/>
                </a:ext>
              </a:extLst>
            </p:cNvPr>
            <p:cNvSpPr txBox="1"/>
            <p:nvPr/>
          </p:nvSpPr>
          <p:spPr>
            <a:xfrm>
              <a:off x="9367410" y="2789159"/>
              <a:ext cx="2619543" cy="584775"/>
            </a:xfrm>
            <a:prstGeom prst="rect">
              <a:avLst/>
            </a:prstGeom>
            <a:noFill/>
          </p:spPr>
          <p:txBody>
            <a:bodyPr wrap="square">
              <a:spAutoFit/>
            </a:bodyPr>
            <a:lstStyle/>
            <a:p>
              <a:pPr algn="ctr"/>
              <a:r>
                <a:rPr lang="en-CA" sz="1600" b="1" dirty="0">
                  <a:solidFill>
                    <a:schemeClr val="accent4"/>
                  </a:solidFill>
                  <a:latin typeface="Avenir Black" panose="02000503020000020003" pitchFamily="2" charset="0"/>
                </a:rPr>
                <a:t>Decrease Maintenance</a:t>
              </a:r>
            </a:p>
            <a:p>
              <a:pPr algn="ctr"/>
              <a:r>
                <a:rPr lang="en-CA" sz="1600" b="1" dirty="0">
                  <a:solidFill>
                    <a:schemeClr val="accent4"/>
                  </a:solidFill>
                  <a:latin typeface="Avenir Black" panose="02000503020000020003" pitchFamily="2" charset="0"/>
                </a:rPr>
                <a:t>Need and Costs</a:t>
              </a:r>
            </a:p>
          </p:txBody>
        </p:sp>
      </p:grpSp>
      <p:sp>
        <p:nvSpPr>
          <p:cNvPr id="79" name="TextBox 78">
            <a:extLst>
              <a:ext uri="{FF2B5EF4-FFF2-40B4-BE49-F238E27FC236}">
                <a16:creationId xmlns:a16="http://schemas.microsoft.com/office/drawing/2014/main" id="{E57B99E5-9119-BD66-B32B-FAED21870F22}"/>
              </a:ext>
            </a:extLst>
          </p:cNvPr>
          <p:cNvSpPr txBox="1"/>
          <p:nvPr/>
        </p:nvSpPr>
        <p:spPr>
          <a:xfrm>
            <a:off x="12470534" y="5444150"/>
            <a:ext cx="1537152" cy="276999"/>
          </a:xfrm>
          <a:prstGeom prst="rect">
            <a:avLst/>
          </a:prstGeom>
          <a:noFill/>
        </p:spPr>
        <p:txBody>
          <a:bodyPr wrap="none" rtlCol="0">
            <a:spAutoFit/>
          </a:bodyPr>
          <a:lstStyle/>
          <a:p>
            <a:r>
              <a:rPr lang="en-CA" sz="1200" i="1" dirty="0"/>
              <a:t>Appendix 1: Full EERD</a:t>
            </a:r>
          </a:p>
        </p:txBody>
      </p:sp>
      <p:grpSp>
        <p:nvGrpSpPr>
          <p:cNvPr id="80" name="Group 79">
            <a:extLst>
              <a:ext uri="{FF2B5EF4-FFF2-40B4-BE49-F238E27FC236}">
                <a16:creationId xmlns:a16="http://schemas.microsoft.com/office/drawing/2014/main" id="{26CE3CDA-AEC0-59D8-BF80-4A1BDC806D7C}"/>
              </a:ext>
            </a:extLst>
          </p:cNvPr>
          <p:cNvGrpSpPr/>
          <p:nvPr/>
        </p:nvGrpSpPr>
        <p:grpSpPr>
          <a:xfrm>
            <a:off x="13282472" y="3352545"/>
            <a:ext cx="2944204" cy="1215747"/>
            <a:chOff x="9203301" y="3061150"/>
            <a:chExt cx="2944204" cy="1215747"/>
          </a:xfrm>
        </p:grpSpPr>
        <p:sp>
          <p:nvSpPr>
            <p:cNvPr id="81" name="Rounded Rectangle 80">
              <a:extLst>
                <a:ext uri="{FF2B5EF4-FFF2-40B4-BE49-F238E27FC236}">
                  <a16:creationId xmlns:a16="http://schemas.microsoft.com/office/drawing/2014/main" id="{6CB7CA35-217F-4EB5-C021-957AAE72EAF8}"/>
                </a:ext>
              </a:extLst>
            </p:cNvPr>
            <p:cNvSpPr/>
            <p:nvPr/>
          </p:nvSpPr>
          <p:spPr>
            <a:xfrm rot="16200000">
              <a:off x="10335849" y="2465241"/>
              <a:ext cx="679108"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a:extLst>
                <a:ext uri="{FF2B5EF4-FFF2-40B4-BE49-F238E27FC236}">
                  <a16:creationId xmlns:a16="http://schemas.microsoft.com/office/drawing/2014/main" id="{9CB66BDC-33ED-4FEF-8759-8BB2A6CD3A1B}"/>
                </a:ext>
              </a:extLst>
            </p:cNvPr>
            <p:cNvSpPr txBox="1"/>
            <p:nvPr/>
          </p:nvSpPr>
          <p:spPr>
            <a:xfrm>
              <a:off x="9367410" y="3637057"/>
              <a:ext cx="2619543" cy="584775"/>
            </a:xfrm>
            <a:prstGeom prst="rect">
              <a:avLst/>
            </a:prstGeom>
            <a:noFill/>
          </p:spPr>
          <p:txBody>
            <a:bodyPr wrap="square">
              <a:spAutoFit/>
            </a:bodyPr>
            <a:lstStyle/>
            <a:p>
              <a:pPr algn="ctr"/>
              <a:r>
                <a:rPr lang="en-CA" sz="1600" b="1" dirty="0">
                  <a:solidFill>
                    <a:schemeClr val="accent4"/>
                  </a:solidFill>
                  <a:latin typeface="Avenir Black" panose="02000503020000020003" pitchFamily="2" charset="0"/>
                </a:rPr>
                <a:t>Minimize the Number of Errors and Data Loss</a:t>
              </a:r>
            </a:p>
          </p:txBody>
        </p:sp>
        <p:pic>
          <p:nvPicPr>
            <p:cNvPr id="83" name="Picture 82">
              <a:extLst>
                <a:ext uri="{FF2B5EF4-FFF2-40B4-BE49-F238E27FC236}">
                  <a16:creationId xmlns:a16="http://schemas.microsoft.com/office/drawing/2014/main" id="{DDC72AFE-6EFF-BE56-9770-057E9ABAB3F8}"/>
                </a:ext>
              </a:extLst>
            </p:cNvPr>
            <p:cNvPicPr>
              <a:picLocks noChangeAspect="1"/>
            </p:cNvPicPr>
            <p:nvPr/>
          </p:nvPicPr>
          <p:blipFill>
            <a:blip r:embed="rId10">
              <a:duotone>
                <a:schemeClr val="accent4">
                  <a:shade val="45000"/>
                  <a:satMod val="135000"/>
                </a:schemeClr>
                <a:prstClr val="white"/>
              </a:duotone>
            </a:blip>
            <a:stretch>
              <a:fillRect/>
            </a:stretch>
          </p:blipFill>
          <p:spPr>
            <a:xfrm>
              <a:off x="10386140" y="3061150"/>
              <a:ext cx="501886" cy="501886"/>
            </a:xfrm>
            <a:prstGeom prst="rect">
              <a:avLst/>
            </a:prstGeom>
          </p:spPr>
        </p:pic>
      </p:grpSp>
      <p:grpSp>
        <p:nvGrpSpPr>
          <p:cNvPr id="84" name="Group 83">
            <a:extLst>
              <a:ext uri="{FF2B5EF4-FFF2-40B4-BE49-F238E27FC236}">
                <a16:creationId xmlns:a16="http://schemas.microsoft.com/office/drawing/2014/main" id="{448A5A7D-6C19-5C4B-63EF-24B92F54814F}"/>
              </a:ext>
            </a:extLst>
          </p:cNvPr>
          <p:cNvGrpSpPr/>
          <p:nvPr/>
        </p:nvGrpSpPr>
        <p:grpSpPr>
          <a:xfrm>
            <a:off x="13282472" y="4726245"/>
            <a:ext cx="2944204" cy="1193775"/>
            <a:chOff x="9203301" y="3914394"/>
            <a:chExt cx="2944204" cy="1193775"/>
          </a:xfrm>
        </p:grpSpPr>
        <p:sp>
          <p:nvSpPr>
            <p:cNvPr id="85" name="Rounded Rectangle 84">
              <a:extLst>
                <a:ext uri="{FF2B5EF4-FFF2-40B4-BE49-F238E27FC236}">
                  <a16:creationId xmlns:a16="http://schemas.microsoft.com/office/drawing/2014/main" id="{BF6609FA-D4F3-6280-C902-97679D951040}"/>
                </a:ext>
              </a:extLst>
            </p:cNvPr>
            <p:cNvSpPr/>
            <p:nvPr/>
          </p:nvSpPr>
          <p:spPr>
            <a:xfrm rot="16200000">
              <a:off x="10335849" y="3296513"/>
              <a:ext cx="679108" cy="2944204"/>
            </a:xfrm>
            <a:prstGeom prst="roundRect">
              <a:avLst>
                <a:gd name="adj" fmla="val 50000"/>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TextBox 85">
              <a:extLst>
                <a:ext uri="{FF2B5EF4-FFF2-40B4-BE49-F238E27FC236}">
                  <a16:creationId xmlns:a16="http://schemas.microsoft.com/office/drawing/2014/main" id="{646C3734-24E4-D41E-0CC3-D7201D864CA3}"/>
                </a:ext>
              </a:extLst>
            </p:cNvPr>
            <p:cNvSpPr txBox="1"/>
            <p:nvPr/>
          </p:nvSpPr>
          <p:spPr>
            <a:xfrm>
              <a:off x="9367410" y="4468329"/>
              <a:ext cx="2619543" cy="584775"/>
            </a:xfrm>
            <a:prstGeom prst="rect">
              <a:avLst/>
            </a:prstGeom>
            <a:noFill/>
          </p:spPr>
          <p:txBody>
            <a:bodyPr wrap="square">
              <a:spAutoFit/>
            </a:bodyPr>
            <a:lstStyle/>
            <a:p>
              <a:pPr algn="ctr"/>
              <a:r>
                <a:rPr lang="en-CA" sz="1600" b="1" dirty="0">
                  <a:solidFill>
                    <a:schemeClr val="accent4"/>
                  </a:solidFill>
                  <a:latin typeface="Avenir Black" panose="02000503020000020003" pitchFamily="2" charset="0"/>
                </a:rPr>
                <a:t>Scalability of Article Types &amp; Rooms</a:t>
              </a:r>
            </a:p>
          </p:txBody>
        </p:sp>
        <p:pic>
          <p:nvPicPr>
            <p:cNvPr id="87" name="Picture 86">
              <a:extLst>
                <a:ext uri="{FF2B5EF4-FFF2-40B4-BE49-F238E27FC236}">
                  <a16:creationId xmlns:a16="http://schemas.microsoft.com/office/drawing/2014/main" id="{C5EA0674-3090-BA9D-A16D-B4E33CA50F1F}"/>
                </a:ext>
              </a:extLst>
            </p:cNvPr>
            <p:cNvPicPr>
              <a:picLocks noChangeAspect="1"/>
            </p:cNvPicPr>
            <p:nvPr/>
          </p:nvPicPr>
          <p:blipFill>
            <a:blip r:embed="rId11">
              <a:duotone>
                <a:schemeClr val="accent4">
                  <a:shade val="45000"/>
                  <a:satMod val="135000"/>
                </a:schemeClr>
                <a:prstClr val="white"/>
              </a:duotone>
            </a:blip>
            <a:stretch>
              <a:fillRect/>
            </a:stretch>
          </p:blipFill>
          <p:spPr>
            <a:xfrm>
              <a:off x="10386140" y="3914394"/>
              <a:ext cx="501886" cy="501886"/>
            </a:xfrm>
            <a:prstGeom prst="rect">
              <a:avLst/>
            </a:prstGeom>
          </p:spPr>
        </p:pic>
      </p:grpSp>
      <p:sp>
        <p:nvSpPr>
          <p:cNvPr id="88" name="Triangle 87">
            <a:extLst>
              <a:ext uri="{FF2B5EF4-FFF2-40B4-BE49-F238E27FC236}">
                <a16:creationId xmlns:a16="http://schemas.microsoft.com/office/drawing/2014/main" id="{7437AC60-9BE1-FF8C-63D8-9A61A36E9C57}"/>
              </a:ext>
            </a:extLst>
          </p:cNvPr>
          <p:cNvSpPr/>
          <p:nvPr/>
        </p:nvSpPr>
        <p:spPr>
          <a:xfrm rot="5400000">
            <a:off x="10957364" y="3813307"/>
            <a:ext cx="4002191" cy="398920"/>
          </a:xfrm>
          <a:prstGeom prst="triangle">
            <a:avLst>
              <a:gd name="adj" fmla="val 48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9" name="Google Shape;202;g1f9b5822694_0_0">
            <a:extLst>
              <a:ext uri="{FF2B5EF4-FFF2-40B4-BE49-F238E27FC236}">
                <a16:creationId xmlns:a16="http://schemas.microsoft.com/office/drawing/2014/main" id="{D8A12EBE-7B1A-7589-2E54-5CFC69611545}"/>
              </a:ext>
            </a:extLst>
          </p:cNvPr>
          <p:cNvSpPr txBox="1">
            <a:spLocks/>
          </p:cNvSpPr>
          <p:nvPr/>
        </p:nvSpPr>
        <p:spPr>
          <a:xfrm>
            <a:off x="13640808" y="1500646"/>
            <a:ext cx="3349224" cy="5019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pPr algn="ctr">
              <a:spcBef>
                <a:spcPts val="0"/>
              </a:spcBef>
              <a:buClr>
                <a:schemeClr val="dk1"/>
              </a:buClr>
              <a:buSzPct val="100000"/>
              <a:buFont typeface="Avenir"/>
              <a:buNone/>
            </a:pPr>
            <a:r>
              <a:rPr lang="en-US" sz="2000" dirty="0">
                <a:latin typeface="Avenir"/>
                <a:ea typeface="Avenir"/>
                <a:cs typeface="Avenir"/>
                <a:sym typeface="Avenir"/>
              </a:rPr>
              <a:t>SOLUTION</a:t>
            </a:r>
            <a:endParaRPr lang="en-US" sz="2000" i="1" dirty="0">
              <a:latin typeface="Avenir"/>
              <a:ea typeface="Avenir"/>
              <a:cs typeface="Avenir"/>
              <a:sym typeface="Avenir"/>
            </a:endParaRPr>
          </a:p>
        </p:txBody>
      </p:sp>
      <p:sp>
        <p:nvSpPr>
          <p:cNvPr id="90" name="Google Shape;202;g1f9b5822694_0_0">
            <a:extLst>
              <a:ext uri="{FF2B5EF4-FFF2-40B4-BE49-F238E27FC236}">
                <a16:creationId xmlns:a16="http://schemas.microsoft.com/office/drawing/2014/main" id="{6AB37224-FC3C-8F67-6C1D-56DC0D552D4F}"/>
              </a:ext>
            </a:extLst>
          </p:cNvPr>
          <p:cNvSpPr txBox="1">
            <a:spLocks/>
          </p:cNvSpPr>
          <p:nvPr/>
        </p:nvSpPr>
        <p:spPr>
          <a:xfrm>
            <a:off x="13024403" y="1500646"/>
            <a:ext cx="3349224" cy="5019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pPr algn="ctr">
              <a:spcBef>
                <a:spcPts val="0"/>
              </a:spcBef>
              <a:buClr>
                <a:schemeClr val="dk1"/>
              </a:buClr>
              <a:buSzPct val="100000"/>
              <a:buFont typeface="Avenir"/>
              <a:buNone/>
            </a:pPr>
            <a:r>
              <a:rPr lang="en-US" sz="2000" dirty="0">
                <a:latin typeface="Avenir"/>
                <a:ea typeface="Avenir"/>
                <a:cs typeface="Avenir"/>
                <a:sym typeface="Avenir"/>
              </a:rPr>
              <a:t>OUTCOMES</a:t>
            </a:r>
            <a:endParaRPr lang="en-US" sz="2000" i="1" dirty="0">
              <a:latin typeface="Avenir"/>
              <a:ea typeface="Avenir"/>
              <a:cs typeface="Avenir"/>
              <a:sym typeface="Avenir"/>
            </a:endParaRPr>
          </a:p>
        </p:txBody>
      </p:sp>
      <p:pic>
        <p:nvPicPr>
          <p:cNvPr id="91" name="Picture 90">
            <a:extLst>
              <a:ext uri="{FF2B5EF4-FFF2-40B4-BE49-F238E27FC236}">
                <a16:creationId xmlns:a16="http://schemas.microsoft.com/office/drawing/2014/main" id="{FFE3D5D5-103D-1A8B-B28D-A671F5A12738}"/>
              </a:ext>
            </a:extLst>
          </p:cNvPr>
          <p:cNvPicPr>
            <a:picLocks noChangeAspect="1"/>
          </p:cNvPicPr>
          <p:nvPr/>
        </p:nvPicPr>
        <p:blipFill>
          <a:blip r:embed="rId12"/>
          <a:stretch>
            <a:fillRect/>
          </a:stretch>
        </p:blipFill>
        <p:spPr>
          <a:xfrm>
            <a:off x="4843169" y="-5278943"/>
            <a:ext cx="6980653" cy="5024928"/>
          </a:xfrm>
          <a:prstGeom prst="rect">
            <a:avLst/>
          </a:prstGeom>
        </p:spPr>
      </p:pic>
      <p:sp>
        <p:nvSpPr>
          <p:cNvPr id="92" name="Title 1">
            <a:extLst>
              <a:ext uri="{FF2B5EF4-FFF2-40B4-BE49-F238E27FC236}">
                <a16:creationId xmlns:a16="http://schemas.microsoft.com/office/drawing/2014/main" id="{8E0DA457-16AA-592D-4AE5-71E45649D53A}"/>
              </a:ext>
            </a:extLst>
          </p:cNvPr>
          <p:cNvSpPr txBox="1">
            <a:spLocks/>
          </p:cNvSpPr>
          <p:nvPr/>
        </p:nvSpPr>
        <p:spPr>
          <a:xfrm>
            <a:off x="-10304200" y="4419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Futura" panose="020B0602020204020303" pitchFamily="34" charset="-79"/>
                <a:ea typeface="+mj-ea"/>
                <a:cs typeface="Futura" panose="020B0602020204020303" pitchFamily="34" charset="-79"/>
              </a:defRPr>
            </a:lvl1pPr>
          </a:lstStyle>
          <a:p>
            <a:r>
              <a:rPr lang="en-CA"/>
              <a:t>Efficient Tracking of Transactions</a:t>
            </a:r>
            <a:endParaRPr lang="en-CA" dirty="0"/>
          </a:p>
        </p:txBody>
      </p:sp>
      <p:grpSp>
        <p:nvGrpSpPr>
          <p:cNvPr id="93" name="Group 92">
            <a:extLst>
              <a:ext uri="{FF2B5EF4-FFF2-40B4-BE49-F238E27FC236}">
                <a16:creationId xmlns:a16="http://schemas.microsoft.com/office/drawing/2014/main" id="{E23DA780-7252-4465-AA68-20DF4D4F9B49}"/>
              </a:ext>
            </a:extLst>
          </p:cNvPr>
          <p:cNvGrpSpPr/>
          <p:nvPr/>
        </p:nvGrpSpPr>
        <p:grpSpPr>
          <a:xfrm>
            <a:off x="-6372884" y="1483152"/>
            <a:ext cx="5828493" cy="4681863"/>
            <a:chOff x="267507" y="1483152"/>
            <a:chExt cx="5828493" cy="4681863"/>
          </a:xfrm>
        </p:grpSpPr>
        <p:sp>
          <p:nvSpPr>
            <p:cNvPr id="94" name="Content Placeholder 2">
              <a:extLst>
                <a:ext uri="{FF2B5EF4-FFF2-40B4-BE49-F238E27FC236}">
                  <a16:creationId xmlns:a16="http://schemas.microsoft.com/office/drawing/2014/main" id="{C02FE553-5CD2-3575-8B93-ED763FAA3025}"/>
                </a:ext>
              </a:extLst>
            </p:cNvPr>
            <p:cNvSpPr txBox="1">
              <a:spLocks/>
            </p:cNvSpPr>
            <p:nvPr/>
          </p:nvSpPr>
          <p:spPr>
            <a:xfrm rot="16200000">
              <a:off x="-141655" y="1894369"/>
              <a:ext cx="1431533" cy="613208"/>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err="1">
                  <a:solidFill>
                    <a:schemeClr val="accent4"/>
                  </a:solidFill>
                  <a:latin typeface="Avenir Black" panose="02000503020000020003" pitchFamily="2" charset="0"/>
                </a:rPr>
                <a:t>Lvl</a:t>
              </a:r>
              <a:r>
                <a:rPr lang="en-CA" sz="2400">
                  <a:solidFill>
                    <a:schemeClr val="accent4"/>
                  </a:solidFill>
                  <a:latin typeface="Avenir Black" panose="02000503020000020003" pitchFamily="2" charset="0"/>
                </a:rPr>
                <a:t> 1:</a:t>
              </a:r>
            </a:p>
          </p:txBody>
        </p:sp>
        <p:sp>
          <p:nvSpPr>
            <p:cNvPr id="95" name="Content Placeholder 2">
              <a:extLst>
                <a:ext uri="{FF2B5EF4-FFF2-40B4-BE49-F238E27FC236}">
                  <a16:creationId xmlns:a16="http://schemas.microsoft.com/office/drawing/2014/main" id="{1FED8A39-11F2-AA0B-3E9A-EF48A4DC74EB}"/>
                </a:ext>
              </a:extLst>
            </p:cNvPr>
            <p:cNvSpPr txBox="1">
              <a:spLocks/>
            </p:cNvSpPr>
            <p:nvPr/>
          </p:nvSpPr>
          <p:spPr>
            <a:xfrm>
              <a:off x="952158" y="1483152"/>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Living Room</a:t>
              </a:r>
            </a:p>
          </p:txBody>
        </p:sp>
        <p:sp>
          <p:nvSpPr>
            <p:cNvPr id="96" name="Content Placeholder 2">
              <a:extLst>
                <a:ext uri="{FF2B5EF4-FFF2-40B4-BE49-F238E27FC236}">
                  <a16:creationId xmlns:a16="http://schemas.microsoft.com/office/drawing/2014/main" id="{A0649680-7A19-6995-299B-E1E036230BAF}"/>
                </a:ext>
              </a:extLst>
            </p:cNvPr>
            <p:cNvSpPr txBox="1">
              <a:spLocks/>
            </p:cNvSpPr>
            <p:nvPr/>
          </p:nvSpPr>
          <p:spPr>
            <a:xfrm>
              <a:off x="952158" y="1973733"/>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rPr>
                <a:t>Home Office</a:t>
              </a:r>
            </a:p>
          </p:txBody>
        </p:sp>
        <p:sp>
          <p:nvSpPr>
            <p:cNvPr id="97" name="Content Placeholder 2">
              <a:extLst>
                <a:ext uri="{FF2B5EF4-FFF2-40B4-BE49-F238E27FC236}">
                  <a16:creationId xmlns:a16="http://schemas.microsoft.com/office/drawing/2014/main" id="{53B9FA09-7108-02B0-390B-CDC1255FE4B1}"/>
                </a:ext>
              </a:extLst>
            </p:cNvPr>
            <p:cNvSpPr txBox="1">
              <a:spLocks/>
            </p:cNvSpPr>
            <p:nvPr/>
          </p:nvSpPr>
          <p:spPr>
            <a:xfrm>
              <a:off x="952158" y="2464314"/>
              <a:ext cx="321425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a:solidFill>
                    <a:schemeClr val="accent1"/>
                  </a:solidFill>
                  <a:latin typeface="Avenir Heavy" panose="02000503020000020003" pitchFamily="2" charset="0"/>
                </a:rPr>
                <a:t>Bedroom</a:t>
              </a:r>
            </a:p>
          </p:txBody>
        </p:sp>
        <p:sp>
          <p:nvSpPr>
            <p:cNvPr id="98" name="Content Placeholder 2">
              <a:extLst>
                <a:ext uri="{FF2B5EF4-FFF2-40B4-BE49-F238E27FC236}">
                  <a16:creationId xmlns:a16="http://schemas.microsoft.com/office/drawing/2014/main" id="{0F3B5874-22E0-C9FE-7C64-5DCB9C7B1169}"/>
                </a:ext>
              </a:extLst>
            </p:cNvPr>
            <p:cNvSpPr txBox="1">
              <a:spLocks/>
            </p:cNvSpPr>
            <p:nvPr/>
          </p:nvSpPr>
          <p:spPr>
            <a:xfrm rot="16200000">
              <a:off x="103636" y="3272905"/>
              <a:ext cx="940952" cy="613208"/>
            </a:xfrm>
            <a:prstGeom prst="rect">
              <a:avLst/>
            </a:prstGeom>
            <a:solidFill>
              <a:schemeClr val="accent1"/>
            </a:solidFill>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err="1">
                  <a:solidFill>
                    <a:schemeClr val="accent4"/>
                  </a:solidFill>
                  <a:latin typeface="Avenir Black" panose="02000503020000020003" pitchFamily="2" charset="0"/>
                </a:rPr>
                <a:t>Lvl</a:t>
              </a:r>
              <a:r>
                <a:rPr lang="en-CA" sz="2400">
                  <a:solidFill>
                    <a:schemeClr val="accent4"/>
                  </a:solidFill>
                  <a:latin typeface="Avenir Black" panose="02000503020000020003" pitchFamily="2" charset="0"/>
                </a:rPr>
                <a:t> 2:</a:t>
              </a:r>
            </a:p>
          </p:txBody>
        </p:sp>
        <p:sp>
          <p:nvSpPr>
            <p:cNvPr id="99" name="Content Placeholder 2">
              <a:extLst>
                <a:ext uri="{FF2B5EF4-FFF2-40B4-BE49-F238E27FC236}">
                  <a16:creationId xmlns:a16="http://schemas.microsoft.com/office/drawing/2014/main" id="{B62A20DE-87D0-1A64-5E58-D6070F48169E}"/>
                </a:ext>
              </a:extLst>
            </p:cNvPr>
            <p:cNvSpPr txBox="1">
              <a:spLocks/>
            </p:cNvSpPr>
            <p:nvPr/>
          </p:nvSpPr>
          <p:spPr>
            <a:xfrm rot="16200000">
              <a:off x="-387257" y="4897043"/>
              <a:ext cx="1922736" cy="613208"/>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err="1">
                  <a:solidFill>
                    <a:schemeClr val="accent4"/>
                  </a:solidFill>
                  <a:latin typeface="Avenir Black" panose="02000503020000020003" pitchFamily="2" charset="0"/>
                </a:rPr>
                <a:t>Lvl</a:t>
              </a:r>
              <a:r>
                <a:rPr lang="en-CA" sz="2400">
                  <a:solidFill>
                    <a:schemeClr val="accent4"/>
                  </a:solidFill>
                  <a:latin typeface="Avenir Black" panose="02000503020000020003" pitchFamily="2" charset="0"/>
                </a:rPr>
                <a:t> 3:</a:t>
              </a:r>
            </a:p>
          </p:txBody>
        </p:sp>
        <p:sp>
          <p:nvSpPr>
            <p:cNvPr id="100" name="Content Placeholder 2">
              <a:extLst>
                <a:ext uri="{FF2B5EF4-FFF2-40B4-BE49-F238E27FC236}">
                  <a16:creationId xmlns:a16="http://schemas.microsoft.com/office/drawing/2014/main" id="{E7B84EE0-FD59-CA78-5A9F-634AA7691035}"/>
                </a:ext>
              </a:extLst>
            </p:cNvPr>
            <p:cNvSpPr txBox="1">
              <a:spLocks/>
            </p:cNvSpPr>
            <p:nvPr/>
          </p:nvSpPr>
          <p:spPr>
            <a:xfrm>
              <a:off x="952158" y="3106978"/>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Beds</a:t>
              </a:r>
            </a:p>
          </p:txBody>
        </p:sp>
        <p:sp>
          <p:nvSpPr>
            <p:cNvPr id="101" name="Content Placeholder 2">
              <a:extLst>
                <a:ext uri="{FF2B5EF4-FFF2-40B4-BE49-F238E27FC236}">
                  <a16:creationId xmlns:a16="http://schemas.microsoft.com/office/drawing/2014/main" id="{58DB8E2A-4813-15FE-8576-DC199DDD4B3B}"/>
                </a:ext>
              </a:extLst>
            </p:cNvPr>
            <p:cNvSpPr txBox="1">
              <a:spLocks/>
            </p:cNvSpPr>
            <p:nvPr/>
          </p:nvSpPr>
          <p:spPr>
            <a:xfrm>
              <a:off x="952158" y="3597559"/>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Tables</a:t>
              </a:r>
            </a:p>
          </p:txBody>
        </p:sp>
        <p:sp>
          <p:nvSpPr>
            <p:cNvPr id="102" name="Content Placeholder 2">
              <a:extLst>
                <a:ext uri="{FF2B5EF4-FFF2-40B4-BE49-F238E27FC236}">
                  <a16:creationId xmlns:a16="http://schemas.microsoft.com/office/drawing/2014/main" id="{6421D127-9EDF-ECBA-05E5-87187A460CE8}"/>
                </a:ext>
              </a:extLst>
            </p:cNvPr>
            <p:cNvSpPr txBox="1">
              <a:spLocks/>
            </p:cNvSpPr>
            <p:nvPr/>
          </p:nvSpPr>
          <p:spPr>
            <a:xfrm>
              <a:off x="2572018" y="3106978"/>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Cabinets</a:t>
              </a:r>
            </a:p>
          </p:txBody>
        </p:sp>
        <p:sp>
          <p:nvSpPr>
            <p:cNvPr id="103" name="Content Placeholder 2">
              <a:extLst>
                <a:ext uri="{FF2B5EF4-FFF2-40B4-BE49-F238E27FC236}">
                  <a16:creationId xmlns:a16="http://schemas.microsoft.com/office/drawing/2014/main" id="{6213B956-5D0F-46F5-B19C-7619586F3D8A}"/>
                </a:ext>
              </a:extLst>
            </p:cNvPr>
            <p:cNvSpPr txBox="1">
              <a:spLocks/>
            </p:cNvSpPr>
            <p:nvPr/>
          </p:nvSpPr>
          <p:spPr>
            <a:xfrm>
              <a:off x="2572018" y="3597559"/>
              <a:ext cx="1594397"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panose="02000503020000020003" pitchFamily="2" charset="0"/>
                </a:rPr>
                <a:t>Shelves</a:t>
              </a:r>
            </a:p>
          </p:txBody>
        </p:sp>
        <p:sp>
          <p:nvSpPr>
            <p:cNvPr id="104" name="Content Placeholder 2">
              <a:extLst>
                <a:ext uri="{FF2B5EF4-FFF2-40B4-BE49-F238E27FC236}">
                  <a16:creationId xmlns:a16="http://schemas.microsoft.com/office/drawing/2014/main" id="{48462C95-A448-739C-5B8D-3A3DA6633364}"/>
                </a:ext>
              </a:extLst>
            </p:cNvPr>
            <p:cNvSpPr txBox="1">
              <a:spLocks/>
            </p:cNvSpPr>
            <p:nvPr/>
          </p:nvSpPr>
          <p:spPr>
            <a:xfrm>
              <a:off x="964889" y="4240846"/>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Beds:</a:t>
              </a:r>
              <a:r>
                <a:rPr lang="en-CA" sz="1800" i="1">
                  <a:solidFill>
                    <a:schemeClr val="accent1"/>
                  </a:solidFill>
                  <a:latin typeface="Avenir Book"/>
                </a:rPr>
                <a:t> King &amp; queen, twin, bunk</a:t>
              </a:r>
            </a:p>
          </p:txBody>
        </p:sp>
        <p:sp>
          <p:nvSpPr>
            <p:cNvPr id="105" name="Content Placeholder 2">
              <a:extLst>
                <a:ext uri="{FF2B5EF4-FFF2-40B4-BE49-F238E27FC236}">
                  <a16:creationId xmlns:a16="http://schemas.microsoft.com/office/drawing/2014/main" id="{6F1C4220-E15C-BD1A-DB23-3BBB5560C394}"/>
                </a:ext>
              </a:extLst>
            </p:cNvPr>
            <p:cNvSpPr txBox="1">
              <a:spLocks/>
            </p:cNvSpPr>
            <p:nvPr/>
          </p:nvSpPr>
          <p:spPr>
            <a:xfrm>
              <a:off x="964889" y="4731427"/>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Tables: </a:t>
              </a:r>
              <a:r>
                <a:rPr lang="en-CA" sz="1800" i="1">
                  <a:solidFill>
                    <a:schemeClr val="accent1"/>
                  </a:solidFill>
                  <a:latin typeface="Avenir Book"/>
                </a:rPr>
                <a:t>Desks, nightstands, side tables</a:t>
              </a:r>
            </a:p>
          </p:txBody>
        </p:sp>
        <p:sp>
          <p:nvSpPr>
            <p:cNvPr id="106" name="Content Placeholder 2">
              <a:extLst>
                <a:ext uri="{FF2B5EF4-FFF2-40B4-BE49-F238E27FC236}">
                  <a16:creationId xmlns:a16="http://schemas.microsoft.com/office/drawing/2014/main" id="{304F2AC6-6F81-9D04-C155-B3E5587B9B02}"/>
                </a:ext>
              </a:extLst>
            </p:cNvPr>
            <p:cNvSpPr txBox="1">
              <a:spLocks/>
            </p:cNvSpPr>
            <p:nvPr/>
          </p:nvSpPr>
          <p:spPr>
            <a:xfrm>
              <a:off x="964889" y="5222008"/>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Cabinets: </a:t>
              </a:r>
              <a:r>
                <a:rPr lang="en-CA" sz="1800" i="1">
                  <a:solidFill>
                    <a:schemeClr val="accent1"/>
                  </a:solidFill>
                  <a:latin typeface="Avenir Book"/>
                </a:rPr>
                <a:t>Dressers, armoires, side boards</a:t>
              </a:r>
            </a:p>
          </p:txBody>
        </p:sp>
        <p:sp>
          <p:nvSpPr>
            <p:cNvPr id="107" name="Content Placeholder 2">
              <a:extLst>
                <a:ext uri="{FF2B5EF4-FFF2-40B4-BE49-F238E27FC236}">
                  <a16:creationId xmlns:a16="http://schemas.microsoft.com/office/drawing/2014/main" id="{C10C628B-0148-1B72-C4ED-864122EEC969}"/>
                </a:ext>
              </a:extLst>
            </p:cNvPr>
            <p:cNvSpPr txBox="1">
              <a:spLocks/>
            </p:cNvSpPr>
            <p:nvPr/>
          </p:nvSpPr>
          <p:spPr>
            <a:xfrm>
              <a:off x="964889" y="5712589"/>
              <a:ext cx="5131111" cy="452426"/>
            </a:xfrm>
            <a:prstGeom prst="rect">
              <a:avLst/>
            </a:prstGeom>
            <a:solidFill>
              <a:srgbClr val="E9F0F7"/>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a:solidFill>
                    <a:schemeClr val="accent1"/>
                  </a:solidFill>
                  <a:latin typeface="Avenir Book"/>
                </a:rPr>
                <a:t>Shelves: </a:t>
              </a:r>
              <a:r>
                <a:rPr lang="en-CA" sz="1800" i="1">
                  <a:solidFill>
                    <a:schemeClr val="accent1"/>
                  </a:solidFill>
                  <a:latin typeface="Avenir Book"/>
                </a:rPr>
                <a:t>Wall, display, bookcases</a:t>
              </a:r>
            </a:p>
          </p:txBody>
        </p:sp>
        <p:pic>
          <p:nvPicPr>
            <p:cNvPr id="108" name="Graphic 107" descr="Star with solid fill">
              <a:extLst>
                <a:ext uri="{FF2B5EF4-FFF2-40B4-BE49-F238E27FC236}">
                  <a16:creationId xmlns:a16="http://schemas.microsoft.com/office/drawing/2014/main" id="{965B0A32-F50D-3E0C-E9A5-213D834172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75332" y="2501016"/>
              <a:ext cx="368357" cy="368357"/>
            </a:xfrm>
            <a:prstGeom prst="rect">
              <a:avLst/>
            </a:prstGeom>
          </p:spPr>
        </p:pic>
      </p:grpSp>
      <p:sp>
        <p:nvSpPr>
          <p:cNvPr id="22" name="TextBox 21">
            <a:extLst>
              <a:ext uri="{FF2B5EF4-FFF2-40B4-BE49-F238E27FC236}">
                <a16:creationId xmlns:a16="http://schemas.microsoft.com/office/drawing/2014/main" id="{EF04BFFA-AF04-FC34-4251-4B38CFBD0BAD}"/>
              </a:ext>
            </a:extLst>
          </p:cNvPr>
          <p:cNvSpPr txBox="1"/>
          <p:nvPr/>
        </p:nvSpPr>
        <p:spPr>
          <a:xfrm>
            <a:off x="9785587" y="6463154"/>
            <a:ext cx="2619543" cy="400110"/>
          </a:xfrm>
          <a:prstGeom prst="rect">
            <a:avLst/>
          </a:prstGeom>
          <a:noFill/>
        </p:spPr>
        <p:txBody>
          <a:bodyPr wrap="square">
            <a:spAutoFit/>
          </a:bodyPr>
          <a:lstStyle/>
          <a:p>
            <a:r>
              <a:rPr lang="en-CA" sz="2000">
                <a:solidFill>
                  <a:schemeClr val="accent1"/>
                </a:solidFill>
                <a:latin typeface="Avenir" panose="02000503020000020003" pitchFamily="2" charset="0"/>
              </a:rPr>
              <a:t>Key Takeaways</a:t>
            </a:r>
          </a:p>
        </p:txBody>
      </p:sp>
      <p:sp>
        <p:nvSpPr>
          <p:cNvPr id="24" name="TextBox 23">
            <a:extLst>
              <a:ext uri="{FF2B5EF4-FFF2-40B4-BE49-F238E27FC236}">
                <a16:creationId xmlns:a16="http://schemas.microsoft.com/office/drawing/2014/main" id="{3D1E381A-58C2-9000-DF19-29AD64305E64}"/>
              </a:ext>
            </a:extLst>
          </p:cNvPr>
          <p:cNvSpPr txBox="1"/>
          <p:nvPr/>
        </p:nvSpPr>
        <p:spPr>
          <a:xfrm>
            <a:off x="7822004" y="6459860"/>
            <a:ext cx="1788802" cy="400110"/>
          </a:xfrm>
          <a:prstGeom prst="rect">
            <a:avLst/>
          </a:prstGeom>
          <a:noFill/>
        </p:spPr>
        <p:txBody>
          <a:bodyPr wrap="square">
            <a:spAutoFit/>
          </a:bodyPr>
          <a:lstStyle/>
          <a:p>
            <a:r>
              <a:rPr lang="en-CA" sz="2000">
                <a:solidFill>
                  <a:schemeClr val="accent1"/>
                </a:solidFill>
                <a:latin typeface="Avenir" panose="02000503020000020003" pitchFamily="2" charset="0"/>
              </a:rPr>
              <a:t>Star Schema</a:t>
            </a:r>
          </a:p>
        </p:txBody>
      </p:sp>
    </p:spTree>
    <p:extLst>
      <p:ext uri="{BB962C8B-B14F-4D97-AF65-F5344CB8AC3E}">
        <p14:creationId xmlns:p14="http://schemas.microsoft.com/office/powerpoint/2010/main" val="225601983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0058AA"/>
      </a:accent1>
      <a:accent2>
        <a:srgbClr val="8BABD5"/>
      </a:accent2>
      <a:accent3>
        <a:srgbClr val="A5A5A5"/>
      </a:accent3>
      <a:accent4>
        <a:srgbClr val="FAD812"/>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2220</Words>
  <Application>Microsoft Macintosh PowerPoint</Application>
  <PresentationFormat>Widescreen</PresentationFormat>
  <Paragraphs>605</Paragraphs>
  <Slides>17</Slides>
  <Notes>13</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17</vt:i4>
      </vt:variant>
    </vt:vector>
  </HeadingPairs>
  <TitlesOfParts>
    <vt:vector size="35" baseType="lpstr">
      <vt:lpstr>Arial</vt:lpstr>
      <vt:lpstr>Arial,Sans-Serif</vt:lpstr>
      <vt:lpstr>Avenir</vt:lpstr>
      <vt:lpstr>Avenir Black</vt:lpstr>
      <vt:lpstr>Avenir Black Oblique</vt:lpstr>
      <vt:lpstr>Avenir Book</vt:lpstr>
      <vt:lpstr>Avenir Book Oblique</vt:lpstr>
      <vt:lpstr>Avenir Heavy</vt:lpstr>
      <vt:lpstr>Avenir Light</vt:lpstr>
      <vt:lpstr>Avenir Light Oblique</vt:lpstr>
      <vt:lpstr>Avenir Medium</vt:lpstr>
      <vt:lpstr>Calibri</vt:lpstr>
      <vt:lpstr>DejaVuSans</vt:lpstr>
      <vt:lpstr>Futura</vt:lpstr>
      <vt:lpstr>OpenSymbol</vt:lpstr>
      <vt:lpstr>Poppins</vt:lpstr>
      <vt:lpstr>TimesNewRomanPSMT</vt:lpstr>
      <vt:lpstr>Office Theme</vt:lpstr>
      <vt:lpstr>PowerPoint Presentation</vt:lpstr>
      <vt:lpstr>Agenda</vt:lpstr>
      <vt:lpstr>Problem Overview</vt:lpstr>
      <vt:lpstr>Mission &amp; Objective</vt:lpstr>
      <vt:lpstr>Value Proposition</vt:lpstr>
      <vt:lpstr>Countless Transactions…</vt:lpstr>
      <vt:lpstr>Efficient Tracking of Transactions</vt:lpstr>
      <vt:lpstr>Minimizes Operating Risks</vt:lpstr>
      <vt:lpstr>Impact</vt:lpstr>
      <vt:lpstr>PowerPoint Presentation</vt:lpstr>
      <vt:lpstr>Network Insights</vt:lpstr>
      <vt:lpstr>Star Schema – Marketing </vt:lpstr>
      <vt:lpstr>Star Schema – Transactions</vt:lpstr>
      <vt:lpstr>Key Takeaways</vt:lpstr>
      <vt:lpstr>PowerPoint Presentation</vt:lpstr>
      <vt:lpstr>Appendix: Full EERD</vt:lpstr>
      <vt:lpstr>Appendix:  INVOICE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Maëlys Boudier</dc:creator>
  <cp:lastModifiedBy>Alexander SUKHANOV</cp:lastModifiedBy>
  <cp:revision>3</cp:revision>
  <dcterms:created xsi:type="dcterms:W3CDTF">2023-04-09T20:19:23Z</dcterms:created>
  <dcterms:modified xsi:type="dcterms:W3CDTF">2023-04-12T18:14:14Z</dcterms:modified>
</cp:coreProperties>
</file>